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392" r:id="rId2"/>
    <p:sldId id="256" r:id="rId3"/>
    <p:sldId id="364" r:id="rId4"/>
    <p:sldId id="393" r:id="rId5"/>
    <p:sldId id="394" r:id="rId6"/>
    <p:sldId id="315" r:id="rId7"/>
    <p:sldId id="303" r:id="rId8"/>
    <p:sldId id="395" r:id="rId9"/>
    <p:sldId id="266" r:id="rId10"/>
    <p:sldId id="267" r:id="rId11"/>
    <p:sldId id="337" r:id="rId12"/>
    <p:sldId id="354" r:id="rId13"/>
    <p:sldId id="338" r:id="rId14"/>
    <p:sldId id="355" r:id="rId15"/>
    <p:sldId id="339" r:id="rId16"/>
    <p:sldId id="356" r:id="rId17"/>
    <p:sldId id="340" r:id="rId18"/>
    <p:sldId id="357" r:id="rId19"/>
    <p:sldId id="341" r:id="rId20"/>
    <p:sldId id="358" r:id="rId21"/>
    <p:sldId id="369" r:id="rId22"/>
    <p:sldId id="403" r:id="rId23"/>
    <p:sldId id="398" r:id="rId24"/>
    <p:sldId id="399" r:id="rId25"/>
    <p:sldId id="400" r:id="rId26"/>
    <p:sldId id="401" r:id="rId27"/>
    <p:sldId id="402" r:id="rId28"/>
    <p:sldId id="406" r:id="rId29"/>
    <p:sldId id="404" r:id="rId30"/>
    <p:sldId id="407" r:id="rId31"/>
    <p:sldId id="405" r:id="rId32"/>
    <p:sldId id="408" r:id="rId33"/>
    <p:sldId id="409" r:id="rId34"/>
    <p:sldId id="410" r:id="rId35"/>
    <p:sldId id="421" r:id="rId36"/>
    <p:sldId id="422" r:id="rId37"/>
    <p:sldId id="416" r:id="rId38"/>
    <p:sldId id="411" r:id="rId39"/>
    <p:sldId id="412" r:id="rId40"/>
    <p:sldId id="413" r:id="rId41"/>
    <p:sldId id="414" r:id="rId42"/>
    <p:sldId id="415" r:id="rId43"/>
    <p:sldId id="420" r:id="rId44"/>
    <p:sldId id="418" r:id="rId45"/>
    <p:sldId id="419" r:id="rId46"/>
    <p:sldId id="417" r:id="rId47"/>
    <p:sldId id="423" r:id="rId48"/>
    <p:sldId id="372" r:id="rId49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FFF66"/>
    <a:srgbClr val="E14F5D"/>
    <a:srgbClr val="E84863"/>
    <a:srgbClr val="D45C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907" autoAdjust="0"/>
  </p:normalViewPr>
  <p:slideViewPr>
    <p:cSldViewPr snapToGrid="0">
      <p:cViewPr varScale="1">
        <p:scale>
          <a:sx n="73" d="100"/>
          <a:sy n="73" d="100"/>
        </p:scale>
        <p:origin x="1042" y="7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1E939E-4BC9-410F-A41B-3B5CA02E2DE6}" type="datetimeFigureOut">
              <a:rPr lang="bg-BG" smtClean="0"/>
              <a:t>8.4.2022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083816-6169-4DF5-AE7C-6623CB7F33A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19974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83816-6169-4DF5-AE7C-6623CB7F33AB}" type="slidenum">
              <a:rPr lang="bg-BG" smtClean="0"/>
              <a:t>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633754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83816-6169-4DF5-AE7C-6623CB7F33AB}" type="slidenum">
              <a:rPr lang="bg-BG" smtClean="0"/>
              <a:t>11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181442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83816-6169-4DF5-AE7C-6623CB7F33AB}" type="slidenum">
              <a:rPr lang="bg-BG" smtClean="0"/>
              <a:t>12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107072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83816-6169-4DF5-AE7C-6623CB7F33AB}" type="slidenum">
              <a:rPr lang="bg-BG" smtClean="0"/>
              <a:t>13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276276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83816-6169-4DF5-AE7C-6623CB7F33AB}" type="slidenum">
              <a:rPr lang="bg-BG" smtClean="0"/>
              <a:t>14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924878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83816-6169-4DF5-AE7C-6623CB7F33AB}" type="slidenum">
              <a:rPr lang="bg-BG" smtClean="0"/>
              <a:t>15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431414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83816-6169-4DF5-AE7C-6623CB7F33AB}" type="slidenum">
              <a:rPr lang="bg-BG" smtClean="0"/>
              <a:t>16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476735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83816-6169-4DF5-AE7C-6623CB7F33AB}" type="slidenum">
              <a:rPr lang="bg-BG" smtClean="0"/>
              <a:t>17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613359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83816-6169-4DF5-AE7C-6623CB7F33AB}" type="slidenum">
              <a:rPr lang="bg-BG" smtClean="0"/>
              <a:t>18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010957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83816-6169-4DF5-AE7C-6623CB7F33AB}" type="slidenum">
              <a:rPr lang="bg-BG" smtClean="0"/>
              <a:t>19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51484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83816-6169-4DF5-AE7C-6623CB7F33AB}" type="slidenum">
              <a:rPr lang="bg-BG" smtClean="0"/>
              <a:t>20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12037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83816-6169-4DF5-AE7C-6623CB7F33AB}" type="slidenum">
              <a:rPr lang="bg-BG" smtClean="0"/>
              <a:t>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996750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83816-6169-4DF5-AE7C-6623CB7F33AB}" type="slidenum">
              <a:rPr lang="bg-BG" smtClean="0"/>
              <a:t>21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702022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83816-6169-4DF5-AE7C-6623CB7F33AB}" type="slidenum">
              <a:rPr lang="bg-BG" smtClean="0"/>
              <a:t>22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246220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83816-6169-4DF5-AE7C-6623CB7F33AB}" type="slidenum">
              <a:rPr lang="bg-BG" smtClean="0"/>
              <a:t>23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388477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83816-6169-4DF5-AE7C-6623CB7F33AB}" type="slidenum">
              <a:rPr lang="bg-BG" smtClean="0"/>
              <a:t>24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334724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83816-6169-4DF5-AE7C-6623CB7F33AB}" type="slidenum">
              <a:rPr lang="bg-BG" smtClean="0"/>
              <a:t>25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704891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83816-6169-4DF5-AE7C-6623CB7F33AB}" type="slidenum">
              <a:rPr lang="bg-BG" smtClean="0"/>
              <a:t>26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759603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83816-6169-4DF5-AE7C-6623CB7F33AB}" type="slidenum">
              <a:rPr lang="bg-BG" smtClean="0"/>
              <a:t>27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810684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83816-6169-4DF5-AE7C-6623CB7F33AB}" type="slidenum">
              <a:rPr lang="bg-BG" smtClean="0"/>
              <a:t>28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498485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83816-6169-4DF5-AE7C-6623CB7F33AB}" type="slidenum">
              <a:rPr lang="bg-BG" smtClean="0"/>
              <a:t>29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017649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83816-6169-4DF5-AE7C-6623CB7F33AB}" type="slidenum">
              <a:rPr lang="bg-BG" smtClean="0"/>
              <a:t>30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04564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83816-6169-4DF5-AE7C-6623CB7F33AB}" type="slidenum">
              <a:rPr lang="bg-BG" smtClean="0"/>
              <a:t>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4928694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83816-6169-4DF5-AE7C-6623CB7F33AB}" type="slidenum">
              <a:rPr lang="bg-BG" smtClean="0"/>
              <a:t>31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9356121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83816-6169-4DF5-AE7C-6623CB7F33AB}" type="slidenum">
              <a:rPr lang="bg-BG" smtClean="0"/>
              <a:t>32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9121013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83816-6169-4DF5-AE7C-6623CB7F33AB}" type="slidenum">
              <a:rPr lang="bg-BG" smtClean="0"/>
              <a:t>33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4071798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83816-6169-4DF5-AE7C-6623CB7F33AB}" type="slidenum">
              <a:rPr lang="bg-BG" smtClean="0"/>
              <a:t>34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8823553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83816-6169-4DF5-AE7C-6623CB7F33AB}" type="slidenum">
              <a:rPr lang="bg-BG" smtClean="0"/>
              <a:t>35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8626327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83816-6169-4DF5-AE7C-6623CB7F33AB}" type="slidenum">
              <a:rPr lang="bg-BG" smtClean="0"/>
              <a:t>36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983395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83816-6169-4DF5-AE7C-6623CB7F33AB}" type="slidenum">
              <a:rPr lang="bg-BG" smtClean="0"/>
              <a:t>37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7430113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83816-6169-4DF5-AE7C-6623CB7F33AB}" type="slidenum">
              <a:rPr lang="bg-BG" smtClean="0"/>
              <a:t>38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1349843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83816-6169-4DF5-AE7C-6623CB7F33AB}" type="slidenum">
              <a:rPr lang="bg-BG" smtClean="0"/>
              <a:t>39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4518006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83816-6169-4DF5-AE7C-6623CB7F33AB}" type="slidenum">
              <a:rPr lang="bg-BG" smtClean="0"/>
              <a:t>40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092671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83816-6169-4DF5-AE7C-6623CB7F33AB}" type="slidenum">
              <a:rPr lang="bg-BG" smtClean="0"/>
              <a:t>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9969219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83816-6169-4DF5-AE7C-6623CB7F33AB}" type="slidenum">
              <a:rPr lang="bg-BG" smtClean="0"/>
              <a:t>41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6526617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83816-6169-4DF5-AE7C-6623CB7F33AB}" type="slidenum">
              <a:rPr lang="bg-BG" smtClean="0"/>
              <a:t>42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5334447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83816-6169-4DF5-AE7C-6623CB7F33AB}" type="slidenum">
              <a:rPr lang="bg-BG" smtClean="0"/>
              <a:t>43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0394739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83816-6169-4DF5-AE7C-6623CB7F33AB}" type="slidenum">
              <a:rPr lang="bg-BG" smtClean="0"/>
              <a:t>44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9882767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83816-6169-4DF5-AE7C-6623CB7F33AB}" type="slidenum">
              <a:rPr lang="bg-BG" smtClean="0"/>
              <a:t>45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6269486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83816-6169-4DF5-AE7C-6623CB7F33AB}" type="slidenum">
              <a:rPr lang="bg-BG" smtClean="0"/>
              <a:t>46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1719218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83816-6169-4DF5-AE7C-6623CB7F33AB}" type="slidenum">
              <a:rPr lang="bg-BG" smtClean="0"/>
              <a:t>47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11769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83816-6169-4DF5-AE7C-6623CB7F33AB}" type="slidenum">
              <a:rPr lang="bg-BG" smtClean="0"/>
              <a:t>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00775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83816-6169-4DF5-AE7C-6623CB7F33AB}" type="slidenum">
              <a:rPr lang="bg-BG" smtClean="0"/>
              <a:t>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570009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83816-6169-4DF5-AE7C-6623CB7F33AB}" type="slidenum">
              <a:rPr lang="bg-BG" smtClean="0"/>
              <a:t>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8461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83816-6169-4DF5-AE7C-6623CB7F33AB}" type="slidenum">
              <a:rPr lang="bg-BG" smtClean="0"/>
              <a:t>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001736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83816-6169-4DF5-AE7C-6623CB7F33AB}" type="slidenum">
              <a:rPr lang="bg-BG" smtClean="0"/>
              <a:t>10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73975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47FB7-0281-4ED8-BC64-3EBBBDF3DF1D}" type="datetimeFigureOut">
              <a:rPr lang="bg-BG" smtClean="0"/>
              <a:t>8.4.2022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69D41-1BC8-4CB7-98D4-77DBF3F9DF8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32281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47FB7-0281-4ED8-BC64-3EBBBDF3DF1D}" type="datetimeFigureOut">
              <a:rPr lang="bg-BG" smtClean="0"/>
              <a:t>8.4.2022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69D41-1BC8-4CB7-98D4-77DBF3F9DF8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04830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47FB7-0281-4ED8-BC64-3EBBBDF3DF1D}" type="datetimeFigureOut">
              <a:rPr lang="bg-BG" smtClean="0"/>
              <a:t>8.4.2022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69D41-1BC8-4CB7-98D4-77DBF3F9DF8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98239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47FB7-0281-4ED8-BC64-3EBBBDF3DF1D}" type="datetimeFigureOut">
              <a:rPr lang="bg-BG" smtClean="0"/>
              <a:t>8.4.2022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69D41-1BC8-4CB7-98D4-77DBF3F9DF8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35486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47FB7-0281-4ED8-BC64-3EBBBDF3DF1D}" type="datetimeFigureOut">
              <a:rPr lang="bg-BG" smtClean="0"/>
              <a:t>8.4.2022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69D41-1BC8-4CB7-98D4-77DBF3F9DF8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60992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47FB7-0281-4ED8-BC64-3EBBBDF3DF1D}" type="datetimeFigureOut">
              <a:rPr lang="bg-BG" smtClean="0"/>
              <a:t>8.4.2022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69D41-1BC8-4CB7-98D4-77DBF3F9DF8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74630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47FB7-0281-4ED8-BC64-3EBBBDF3DF1D}" type="datetimeFigureOut">
              <a:rPr lang="bg-BG" smtClean="0"/>
              <a:t>8.4.2022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69D41-1BC8-4CB7-98D4-77DBF3F9DF8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8667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47FB7-0281-4ED8-BC64-3EBBBDF3DF1D}" type="datetimeFigureOut">
              <a:rPr lang="bg-BG" smtClean="0"/>
              <a:t>8.4.2022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69D41-1BC8-4CB7-98D4-77DBF3F9DF8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62588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47FB7-0281-4ED8-BC64-3EBBBDF3DF1D}" type="datetimeFigureOut">
              <a:rPr lang="bg-BG" smtClean="0"/>
              <a:t>8.4.2022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69D41-1BC8-4CB7-98D4-77DBF3F9DF8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51940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47FB7-0281-4ED8-BC64-3EBBBDF3DF1D}" type="datetimeFigureOut">
              <a:rPr lang="bg-BG" smtClean="0"/>
              <a:t>8.4.2022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69D41-1BC8-4CB7-98D4-77DBF3F9DF8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10437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47FB7-0281-4ED8-BC64-3EBBBDF3DF1D}" type="datetimeFigureOut">
              <a:rPr lang="bg-BG" smtClean="0"/>
              <a:t>8.4.2022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69D41-1BC8-4CB7-98D4-77DBF3F9DF8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11132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47FB7-0281-4ED8-BC64-3EBBBDF3DF1D}" type="datetimeFigureOut">
              <a:rPr lang="bg-BG" smtClean="0"/>
              <a:t>8.4.2022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69D41-1BC8-4CB7-98D4-77DBF3F9DF8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69472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128"/>
            <a:ext cx="12192000" cy="3790850"/>
          </a:xfrm>
          <a:prstGeom prst="rect">
            <a:avLst/>
          </a:prstGeom>
        </p:spPr>
      </p:pic>
      <p:sp>
        <p:nvSpPr>
          <p:cNvPr id="16" name="TextBox 5">
            <a:extLst>
              <a:ext uri="{FF2B5EF4-FFF2-40B4-BE49-F238E27FC236}">
                <a16:creationId xmlns:a16="http://schemas.microsoft.com/office/drawing/2014/main" id="{DE3CD1E3-0C5B-4237-B2BB-ABEA29133DEA}"/>
              </a:ext>
            </a:extLst>
          </p:cNvPr>
          <p:cNvSpPr txBox="1"/>
          <p:nvPr/>
        </p:nvSpPr>
        <p:spPr>
          <a:xfrm>
            <a:off x="1590263" y="4479573"/>
            <a:ext cx="10149792" cy="972130"/>
          </a:xfrm>
          <a:prstGeom prst="rect">
            <a:avLst/>
          </a:prstGeom>
          <a:noFill/>
        </p:spPr>
        <p:txBody>
          <a:bodyPr wrap="square" lIns="84903" tIns="42452" rIns="84903" bIns="42452" rtlCol="0">
            <a:spAutoFit/>
          </a:bodyPr>
          <a:lstStyle/>
          <a:p>
            <a:pPr>
              <a:lnSpc>
                <a:spcPct val="80000"/>
              </a:lnSpc>
            </a:pPr>
            <a:r>
              <a:rPr lang="bg-BG" altLang="ko-KR" sz="36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Държавна</a:t>
            </a:r>
            <a:r>
              <a:rPr lang="en-US" altLang="ko-KR" sz="36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bg-BG" altLang="ko-KR" sz="36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агенция</a:t>
            </a:r>
          </a:p>
          <a:p>
            <a:pPr>
              <a:lnSpc>
                <a:spcPct val="80000"/>
              </a:lnSpc>
            </a:pPr>
            <a:r>
              <a:rPr lang="bg-BG" altLang="ko-KR" sz="36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Безопасност на</a:t>
            </a:r>
            <a:r>
              <a:rPr lang="en-US" altLang="ko-KR" sz="36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bg-BG" altLang="ko-KR" sz="36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движението по</a:t>
            </a:r>
            <a:r>
              <a:rPr lang="en-US" altLang="ko-KR" sz="36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bg-BG" altLang="ko-KR" sz="36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пътищата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3826565"/>
            <a:ext cx="12196970" cy="0"/>
          </a:xfrm>
          <a:prstGeom prst="line">
            <a:avLst/>
          </a:prstGeom>
          <a:ln w="127000">
            <a:solidFill>
              <a:srgbClr val="5479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72" y="4479573"/>
            <a:ext cx="903203" cy="107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02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8352" y="1151448"/>
            <a:ext cx="1158905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Прилагане на интегрирана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система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за планиране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, изпълнение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, контрол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и оценка 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на държавната политика по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БДП в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единна стратегическа рамка </a:t>
            </a:r>
          </a:p>
          <a:p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Усъвършенстване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на националното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законодателство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в областта на БДП</a:t>
            </a:r>
          </a:p>
          <a:p>
            <a:endParaRPr lang="ru-RU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Подобряване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на координацията и задълбочаване на взаимодействието между институциите при изпълнение на държавната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политика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в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областта</a:t>
            </a:r>
          </a:p>
          <a:p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Ефективност на методологиите за набиране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и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обработка на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данни за ПТП и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БДП</a:t>
            </a:r>
          </a:p>
          <a:p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Гарантиране на партньорство и прозрачност в политиката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по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БДП чрез сътрудничество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с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гражданския сектор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, бизнеса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, научните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и академичните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среди </a:t>
            </a:r>
            <a:endParaRPr lang="ru-RU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Повишаване на капацитета на работещите в държавната администрация </a:t>
            </a:r>
            <a:endParaRPr lang="ru-RU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в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изпълнение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на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политиката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по БДП </a:t>
            </a:r>
            <a:endParaRPr lang="ru-RU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Осъществяване на ефективна комуникацияи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създаване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наширока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рамка </a:t>
            </a:r>
            <a:endParaRPr lang="ru-RU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на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сътрудничество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и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съпричастност за различните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аспекти от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БДП</a:t>
            </a:r>
            <a:endParaRPr lang="bg-BG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5349" y="198314"/>
            <a:ext cx="3012933" cy="810679"/>
          </a:xfrm>
          <a:prstGeom prst="rec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3" name="Rectangle 12"/>
          <p:cNvSpPr/>
          <p:nvPr/>
        </p:nvSpPr>
        <p:spPr>
          <a:xfrm>
            <a:off x="508352" y="330257"/>
            <a:ext cx="16345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Цели </a:t>
            </a:r>
            <a:endParaRPr lang="ru-RU" sz="30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97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0468" y="1289956"/>
            <a:ext cx="10896601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Поведение на всеки член на обществото, независимо от неговата социална роля и статус, насочено към поемане на  отговорност </a:t>
            </a:r>
          </a:p>
          <a:p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за въздействието върху околните хора и среда, вследствие на реализирани решения и действия; поведение, отчитащо правилата, върховенството на закона и етичните норми, където: </a:t>
            </a:r>
          </a:p>
          <a:p>
            <a:endParaRPr lang="ru-RU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БДП е отговорност на цялото общество. </a:t>
            </a:r>
          </a:p>
          <a:p>
            <a:endParaRPr lang="ru-RU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БДП е неразделна част от възпитанието на децата, реализирано </a:t>
            </a:r>
          </a:p>
          <a:p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в системата на образованието и в семейната среда. </a:t>
            </a:r>
          </a:p>
          <a:p>
            <a:endParaRPr lang="ru-RU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БДП е тема, която присъства като „учене през целия живот“</a:t>
            </a:r>
          </a:p>
          <a:p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в личностната и професионалната реализация на водачите на МПС. </a:t>
            </a:r>
          </a:p>
          <a:p>
            <a:endParaRPr lang="ru-RU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БДП е интегрирана и възпитавана в организационната дейност </a:t>
            </a:r>
          </a:p>
          <a:p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на публичните организации и бизнеса, чиито служители взаимодействат с пътната система.</a:t>
            </a:r>
            <a:endParaRPr lang="bg-BG" sz="24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5888" y="205078"/>
            <a:ext cx="11507740" cy="99310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7" name="Rectangle 6"/>
          <p:cNvSpPr/>
          <p:nvPr/>
        </p:nvSpPr>
        <p:spPr>
          <a:xfrm>
            <a:off x="305888" y="424631"/>
            <a:ext cx="763952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Социално отговорно поведение</a:t>
            </a:r>
            <a:endParaRPr lang="ru-RU" sz="30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5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2117" y="1458407"/>
            <a:ext cx="11081717" cy="6078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Превенция на рисковете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за 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здравето и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живота </a:t>
            </a:r>
            <a:endParaRPr lang="ru-RU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на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децата 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при 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взаимодействието им 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с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пътната система 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като участници 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в 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движението по пътищата</a:t>
            </a:r>
          </a:p>
          <a:p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Подготовка на образовани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, 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обучени и информирани водачи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, 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притежаващи квалификация и отговорно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поведение 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за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безопасно управление на ППС</a:t>
            </a:r>
          </a:p>
          <a:p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Повишаване на обществената чувствителност 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към темата</a:t>
            </a:r>
          </a:p>
          <a:p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Развитие на социално отговорна организационна култура за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БДП </a:t>
            </a:r>
          </a:p>
          <a:p>
            <a:endParaRPr lang="ru-RU" sz="1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bg-BG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078" y="255241"/>
            <a:ext cx="3012933" cy="1168960"/>
          </a:xfrm>
          <a:prstGeom prst="rec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2" name="Rectangle 11"/>
          <p:cNvSpPr/>
          <p:nvPr/>
        </p:nvSpPr>
        <p:spPr>
          <a:xfrm>
            <a:off x="821305" y="562722"/>
            <a:ext cx="16345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Цели </a:t>
            </a:r>
            <a:endParaRPr lang="ru-RU" sz="30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72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8" y="1080171"/>
            <a:ext cx="11430001" cy="512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Интегриран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във всички дейности и процеси, свързани със спазване </a:t>
            </a:r>
            <a:endParaRPr lang="ru-RU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на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правилата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за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движението по пътищата, който може да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гарантира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съблюдаване </a:t>
            </a:r>
            <a:endParaRPr lang="ru-RU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на законодателството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; контрол, който следва регламент, бележи резултат, възпитава превенция, без да образува излишна административна тежест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: </a:t>
            </a:r>
          </a:p>
          <a:p>
            <a:endParaRPr lang="ru-RU" sz="9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Реагира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бързо и влияе адекватно на средата, в която функционира, като </a:t>
            </a:r>
            <a:endParaRPr lang="ru-RU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реализира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превенция, въздейства възпитателно върху нарушителите </a:t>
            </a:r>
            <a:endParaRPr lang="ru-RU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и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предупредително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спрямо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останалите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участници в движението. </a:t>
            </a:r>
            <a:endParaRPr lang="ru-RU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endParaRPr lang="ru-RU" sz="9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endParaRPr lang="ru-RU" sz="4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Оказва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изцяло позитивно въздействие върху обществените отношения </a:t>
            </a:r>
            <a:endParaRPr lang="ru-RU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чрез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издаваните административни актове и други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документи. </a:t>
            </a:r>
            <a:endParaRPr lang="ru-RU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endParaRPr lang="ru-RU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Гарантира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получаване на най-голям ефект с най-малко разходи. </a:t>
            </a:r>
            <a:endParaRPr lang="ru-RU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endParaRPr lang="ru-RU" sz="9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endParaRPr lang="ru-RU" sz="4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Е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в съответствие с правилата на професионалната етика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и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е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обезпечен </a:t>
            </a:r>
          </a:p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с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механизми за противодействие на корупцията. </a:t>
            </a:r>
            <a:endParaRPr lang="ru-RU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endParaRPr lang="ru-RU" sz="4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endParaRPr lang="ru-RU" sz="4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endParaRPr lang="ru-RU" sz="4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Създава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легитимност, уважение, доверие и удовлетвореност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в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обществото.</a:t>
            </a:r>
            <a:endParaRPr lang="bg-BG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8063" y="257124"/>
            <a:ext cx="11474708" cy="74135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7" name="Rectangle 6"/>
          <p:cNvSpPr/>
          <p:nvPr/>
        </p:nvSpPr>
        <p:spPr>
          <a:xfrm>
            <a:off x="471483" y="341674"/>
            <a:ext cx="963946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Контрол: ефективен и </a:t>
            </a:r>
            <a:r>
              <a:rPr lang="ru-RU" sz="3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превантивен</a:t>
            </a:r>
            <a:endParaRPr lang="ru-RU" sz="30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96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1566" y="1423574"/>
            <a:ext cx="1114512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Подобряване на материалнотехническото и ресурсно обезпечаване на МВР за спазване правилата </a:t>
            </a:r>
          </a:p>
          <a:p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за движението и провеждане на спасителна дейност</a:t>
            </a:r>
          </a:p>
          <a:p>
            <a:endParaRPr lang="ru-RU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Оптимизиране на способите за осъществяване </a:t>
            </a:r>
          </a:p>
          <a:p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на контрол от МВР за спазване правилата </a:t>
            </a:r>
          </a:p>
          <a:p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Ефективност и ефикасност на административно-наказателния процес за превантивност на санкцията</a:t>
            </a:r>
          </a:p>
          <a:p>
            <a:endParaRPr lang="ru-RU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Усъвършенстване на реда за събиране, обработка  анализ на данни за ПТП</a:t>
            </a:r>
            <a:endParaRPr lang="bg-BG" sz="28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4544" y="328820"/>
            <a:ext cx="3012933" cy="974466"/>
          </a:xfrm>
          <a:prstGeom prst="rec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9" name="Rectangle 8"/>
          <p:cNvSpPr/>
          <p:nvPr/>
        </p:nvSpPr>
        <p:spPr>
          <a:xfrm>
            <a:off x="731566" y="516588"/>
            <a:ext cx="16345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Цели </a:t>
            </a:r>
            <a:endParaRPr lang="ru-RU" sz="30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59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3317" y="1745414"/>
            <a:ext cx="1079863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Съществуваща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и планирана за изграждане пътна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инфраструктура предотвратява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възникване на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ПТП със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загинали и тежко ранени;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елементите й си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взаимодействат и са достатъчно адаптивни,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за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да осигуряват безопасност;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способства </a:t>
            </a:r>
          </a:p>
          <a:p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за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адекватно поведение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на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участниците в движението и в най-голяма степен е компенсираща спрямо евентуални грешки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:</a:t>
            </a:r>
          </a:p>
          <a:p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Взаимодействието между човека и пътната инфраструктура е ограничаващо риска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.</a:t>
            </a:r>
          </a:p>
          <a:p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Пътната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мрежа на България e интегрирана в европейската транспортна система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и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в мрежата от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ИТС.</a:t>
            </a:r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Пътната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инфраструктура не е причинител на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ПТП с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травматизъм.</a:t>
            </a:r>
            <a:endParaRPr lang="bg-BG" sz="24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8064" y="355733"/>
            <a:ext cx="11529136" cy="116896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7" name="Rectangle 6"/>
          <p:cNvSpPr/>
          <p:nvPr/>
        </p:nvSpPr>
        <p:spPr>
          <a:xfrm>
            <a:off x="439952" y="676862"/>
            <a:ext cx="763952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Щадяща пътна инфраструктура</a:t>
            </a:r>
            <a:endParaRPr lang="ru-RU" sz="30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55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0036" y="1758054"/>
            <a:ext cx="1095703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Интегриране на пътната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безопасност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в управлението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на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пътната инфраструктура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на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национално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,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областно и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общинско ниво </a:t>
            </a:r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за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ефективно ограничаване на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отрицателните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ефекти </a:t>
            </a:r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на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транспортния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сектор</a:t>
            </a:r>
          </a:p>
          <a:p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Поддържане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и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развитие на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толерантни към човешките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грешки Републикански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пътища,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осигуряващи универсална мобилност </a:t>
            </a:r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при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подхода „безопасна система“</a:t>
            </a:r>
          </a:p>
          <a:p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Поддържане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и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развитие на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ниско-конфликтна общинска пътна </a:t>
            </a:r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и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улична инфраструктура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с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ясни послания към участниците </a:t>
            </a:r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в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движението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и защита от рисковете на градската среда</a:t>
            </a:r>
          </a:p>
          <a:p>
            <a:endParaRPr lang="bg-BG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8496" y="394995"/>
            <a:ext cx="3012933" cy="1013391"/>
          </a:xfrm>
          <a:prstGeom prst="rec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9" name="Rectangle 8"/>
          <p:cNvSpPr/>
          <p:nvPr/>
        </p:nvSpPr>
        <p:spPr>
          <a:xfrm>
            <a:off x="491406" y="624691"/>
            <a:ext cx="16345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Цели </a:t>
            </a:r>
            <a:endParaRPr lang="ru-RU" sz="30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14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5582" y="1270214"/>
            <a:ext cx="10795867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Превозни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средства, които не допускат настъпването на ПТП поради неизправност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и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в най-голяма степен смекчават последиците; превозни средства, чиито дизайн, конструкция, оборудване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и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регулиране противодействат ефективно </a:t>
            </a:r>
            <a:endParaRPr lang="ru-RU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на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човешката грешка; превозни средства, които са обект </a:t>
            </a:r>
            <a:endParaRPr lang="ru-RU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на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интензивна развойна дейност и технологични иновации: </a:t>
            </a:r>
            <a:endParaRPr lang="ru-RU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Автомобилният парк в България непрекъснато се обновява, технически изправен е и отговаря на съвременните тенденции </a:t>
            </a:r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в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областта на пасивната и активната безопасност. </a:t>
            </a:r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Превозните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средства са адаптирани към спецификите на водачи </a:t>
            </a:r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и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пътници. </a:t>
            </a:r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Автомобилните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превози са предмет на ефективен и несъздаващ излишна административна тежест контрол.</a:t>
            </a:r>
            <a:endParaRPr lang="bg-BG" sz="24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9834" y="237885"/>
            <a:ext cx="11507365" cy="87512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7" name="Rectangle 6"/>
          <p:cNvSpPr/>
          <p:nvPr/>
        </p:nvSpPr>
        <p:spPr>
          <a:xfrm>
            <a:off x="379834" y="398449"/>
            <a:ext cx="912371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Превозно средство в защита на човека </a:t>
            </a:r>
            <a:endParaRPr lang="ru-RU" sz="30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43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8127" y="1271326"/>
            <a:ext cx="11067391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Развитие на цялостна държавна политика за обновяване </a:t>
            </a:r>
          </a:p>
          <a:p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на автомобилния парк в България</a:t>
            </a:r>
          </a:p>
          <a:p>
            <a:endParaRPr lang="ru-RU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Постигане на висока ефективност на контролната дейност, </a:t>
            </a:r>
          </a:p>
          <a:p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свързана с автомобилния парк</a:t>
            </a:r>
          </a:p>
          <a:p>
            <a:endParaRPr lang="ru-RU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Интегриране на техническото състояние на пътните превозни средства в цялостния отчет и анализ на пътнотранспортния травматизъм</a:t>
            </a:r>
          </a:p>
          <a:p>
            <a:endParaRPr lang="ru-RU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Повишаване безопасността на транспорта, превозващ пътници и опасни товари</a:t>
            </a:r>
          </a:p>
          <a:p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bg-BG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3601" y="284965"/>
            <a:ext cx="3012933" cy="875127"/>
          </a:xfrm>
          <a:prstGeom prst="rec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8" name="Rectangle 7"/>
          <p:cNvSpPr/>
          <p:nvPr/>
        </p:nvSpPr>
        <p:spPr>
          <a:xfrm>
            <a:off x="600746" y="445529"/>
            <a:ext cx="16345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Цели </a:t>
            </a:r>
            <a:endParaRPr lang="ru-RU" sz="30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3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7464" y="1307400"/>
            <a:ext cx="11118715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Помощ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, която противодейства на травмата, намалява увредата </a:t>
            </a:r>
            <a:endParaRPr lang="ru-RU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на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здравето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и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предотвратява загубата на живот при вече настъпили пътни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инциденти: </a:t>
            </a:r>
            <a:endParaRPr lang="ru-RU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Всяко ПТП с пострадали, изискващо незабавна медицинска помощ, се обслужва синхронизирано и ефективно от компетентните служби въз основа на общ понятиен апарат, единни нормативна база, система за оценка на нараняванията, триажни, транспортни, лечебно-диагностични, комуникационни и трансферни протоколи, кризисни планове, обучения и тренировки. </a:t>
            </a:r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Единната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спасителна система осигурява оптимални шансове </a:t>
            </a:r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за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физическо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и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психологическо възстановяване на пострадалите </a:t>
            </a:r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при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ПТП. </a:t>
            </a:r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Всяка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травма в резултат на настъпило ПТП се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овладява.</a:t>
            </a:r>
            <a:endParaRPr lang="bg-BG" sz="24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0586" y="352186"/>
            <a:ext cx="11485594" cy="76831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7" name="Rectangle 6"/>
          <p:cNvSpPr/>
          <p:nvPr/>
        </p:nvSpPr>
        <p:spPr>
          <a:xfrm>
            <a:off x="472985" y="461401"/>
            <a:ext cx="881816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Спасителна верига за опазване на живота</a:t>
            </a:r>
            <a:endParaRPr lang="ru-RU" sz="30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1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0596341"/>
              </p:ext>
            </p:extLst>
          </p:nvPr>
        </p:nvGraphicFramePr>
        <p:xfrm>
          <a:off x="877455" y="567905"/>
          <a:ext cx="10510981" cy="1026160"/>
        </p:xfrm>
        <a:graphic>
          <a:graphicData uri="http://schemas.openxmlformats.org/drawingml/2006/table">
            <a:tbl>
              <a:tblPr firstRow="1" firstCol="1" bandRow="1"/>
              <a:tblGrid>
                <a:gridCol w="1707950">
                  <a:extLst>
                    <a:ext uri="{9D8B030D-6E8A-4147-A177-3AD203B41FA5}">
                      <a16:colId xmlns:a16="http://schemas.microsoft.com/office/drawing/2014/main" val="3573126769"/>
                    </a:ext>
                  </a:extLst>
                </a:gridCol>
                <a:gridCol w="8803031">
                  <a:extLst>
                    <a:ext uri="{9D8B030D-6E8A-4147-A177-3AD203B41FA5}">
                      <a16:colId xmlns:a16="http://schemas.microsoft.com/office/drawing/2014/main" val="1277482446"/>
                    </a:ext>
                  </a:extLst>
                </a:gridCol>
              </a:tblGrid>
              <a:tr h="1008647">
                <a:tc>
                  <a:txBody>
                    <a:bodyPr/>
                    <a:lstStyle/>
                    <a:p>
                      <a:pPr>
                        <a:spcAft>
                          <a:spcPts val="400"/>
                        </a:spcAft>
                      </a:pPr>
                      <a:endParaRPr lang="bg-BG" sz="900" dirty="0">
                        <a:solidFill>
                          <a:srgbClr val="80808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400"/>
                        </a:spcAft>
                      </a:pPr>
                      <a:r>
                        <a:rPr lang="bg-BG" sz="900" dirty="0">
                          <a:solidFill>
                            <a:srgbClr val="80808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bg-BG" sz="900" dirty="0" smtClean="0">
                        <a:solidFill>
                          <a:srgbClr val="80808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400"/>
                        </a:spcAft>
                      </a:pPr>
                      <a:r>
                        <a:rPr lang="en-US" sz="1050" dirty="0" smtClean="0">
                          <a:solidFill>
                            <a:srgbClr val="80808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              </a:t>
                      </a:r>
                      <a:r>
                        <a:rPr lang="bg-BG" sz="1050" dirty="0" smtClean="0">
                          <a:solidFill>
                            <a:srgbClr val="80808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bg-BG" sz="1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ДАБДП</a:t>
                      </a:r>
                      <a:endParaRPr lang="bg-BG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400"/>
                        </a:spcAft>
                      </a:pPr>
                      <a:r>
                        <a:rPr lang="bg-BG" sz="900" i="1" dirty="0">
                          <a:solidFill>
                            <a:srgbClr val="80808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bg-BG" sz="11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400"/>
                        </a:spcAft>
                      </a:pPr>
                      <a:r>
                        <a:rPr lang="bg-BG" sz="900" dirty="0">
                          <a:solidFill>
                            <a:srgbClr val="80808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bg-BG" sz="11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400"/>
                        </a:spcAft>
                      </a:pPr>
                      <a:r>
                        <a:rPr lang="bg-BG" sz="900" dirty="0">
                          <a:solidFill>
                            <a:srgbClr val="80808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bg-BG" sz="11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400"/>
                        </a:spcAft>
                      </a:pPr>
                      <a:r>
                        <a:rPr lang="bg-BG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Безопасна Универсална </a:t>
                      </a:r>
                      <a:r>
                        <a:rPr lang="bg-BG" sz="1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Мобилност</a:t>
                      </a:r>
                    </a:p>
                    <a:p>
                      <a:pPr>
                        <a:spcAft>
                          <a:spcPts val="400"/>
                        </a:spcAft>
                      </a:pPr>
                      <a:endParaRPr lang="bg-BG" sz="11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400"/>
                        </a:spcAft>
                      </a:pPr>
                      <a:r>
                        <a:rPr lang="bg-BG" sz="900" dirty="0">
                          <a:solidFill>
                            <a:srgbClr val="80808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bg-BG" sz="11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2898525"/>
                  </a:ext>
                </a:extLst>
              </a:tr>
            </a:tbl>
          </a:graphicData>
        </a:graphic>
      </p:graphicFrame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173" y="800206"/>
            <a:ext cx="459653" cy="54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77454" y="2065209"/>
            <a:ext cx="10510981" cy="2298318"/>
          </a:xfrm>
          <a:prstGeom prst="rec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8" name="Rectangle 7"/>
          <p:cNvSpPr/>
          <p:nvPr/>
        </p:nvSpPr>
        <p:spPr>
          <a:xfrm>
            <a:off x="1066225" y="2399721"/>
            <a:ext cx="1013343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Рамкова </a:t>
            </a:r>
            <a:r>
              <a:rPr lang="ru-RU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национална политика за </a:t>
            </a:r>
            <a:r>
              <a:rPr lang="ru-RU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БДП</a:t>
            </a:r>
            <a:r>
              <a:rPr lang="ru-RU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: </a:t>
            </a:r>
          </a:p>
          <a:p>
            <a:r>
              <a:rPr lang="ru-RU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ролята на партньорите за оптимизиране управлението по места</a:t>
            </a:r>
            <a:endParaRPr lang="ru-RU" sz="36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77454" y="4498733"/>
            <a:ext cx="3666265" cy="116896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0" name="Rectangle 9"/>
          <p:cNvSpPr/>
          <p:nvPr/>
        </p:nvSpPr>
        <p:spPr>
          <a:xfrm>
            <a:off x="1066225" y="4559697"/>
            <a:ext cx="350577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2021-2030</a:t>
            </a:r>
            <a:r>
              <a:rPr lang="ru-RU" sz="5000" b="1" dirty="0" smtClean="0">
                <a:solidFill>
                  <a:schemeClr val="bg1"/>
                </a:solidFill>
              </a:rPr>
              <a:t> </a:t>
            </a:r>
            <a:endParaRPr lang="ru-RU" sz="5000" b="1" dirty="0">
              <a:solidFill>
                <a:schemeClr val="bg1"/>
              </a:solidFill>
            </a:endParaRPr>
          </a:p>
          <a:p>
            <a:endParaRPr lang="ru-RU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40321" y="4500260"/>
            <a:ext cx="3326900" cy="116896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2" name="Rectangle 11"/>
          <p:cNvSpPr/>
          <p:nvPr/>
        </p:nvSpPr>
        <p:spPr>
          <a:xfrm>
            <a:off x="8063822" y="4498733"/>
            <a:ext cx="3326900" cy="116896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3" name="Текстово поле 20"/>
          <p:cNvSpPr txBox="1"/>
          <p:nvPr/>
        </p:nvSpPr>
        <p:spPr>
          <a:xfrm>
            <a:off x="184911" y="6452989"/>
            <a:ext cx="39604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© ДАБДП , Дирекция „Стратегии, анализ и оценка”, </a:t>
            </a:r>
            <a:r>
              <a:rPr 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</a:t>
            </a:r>
            <a:r>
              <a:rPr lang="bg-BG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bg-BG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</a:t>
            </a:r>
            <a:r>
              <a:rPr 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bg-BG" sz="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90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3503" y="1675495"/>
            <a:ext cx="1097542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Обективна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отчетност 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на статистическите данни </a:t>
            </a:r>
            <a:endParaRPr lang="ru-RU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за 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пътнотранспортния травматизъм 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въз 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основа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на 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единни критерии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за 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оценка тежестта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на 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травмите</a:t>
            </a:r>
          </a:p>
          <a:p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Подобрена комуникация между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съставните 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части </a:t>
            </a:r>
            <a:endParaRPr lang="ru-RU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на 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Единната спасителна система</a:t>
            </a:r>
          </a:p>
          <a:p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Усъвършенстване на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организацията 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за реакция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на екипите 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в единната спасителна система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endParaRPr lang="bg-BG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9062" y="446293"/>
            <a:ext cx="3012933" cy="1004134"/>
          </a:xfrm>
          <a:prstGeom prst="rec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9" name="Rectangle 8"/>
          <p:cNvSpPr/>
          <p:nvPr/>
        </p:nvSpPr>
        <p:spPr>
          <a:xfrm>
            <a:off x="823503" y="671361"/>
            <a:ext cx="16345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Цели </a:t>
            </a:r>
            <a:endParaRPr lang="ru-RU" sz="30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76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91909" y="378371"/>
            <a:ext cx="11390187" cy="606446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5" name="Rectangle 4"/>
          <p:cNvSpPr/>
          <p:nvPr/>
        </p:nvSpPr>
        <p:spPr>
          <a:xfrm>
            <a:off x="536637" y="677566"/>
            <a:ext cx="11100729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en-US" b="1" dirty="0">
              <a:solidFill>
                <a:schemeClr val="bg1"/>
              </a:solidFill>
            </a:endParaRPr>
          </a:p>
          <a:p>
            <a:r>
              <a:rPr lang="ru-RU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Предстои </a:t>
            </a:r>
            <a:r>
              <a:rPr lang="ru-RU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да преминем отвъд остарели стандарти </a:t>
            </a:r>
            <a:r>
              <a:rPr lang="ru-RU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и </a:t>
            </a:r>
            <a:r>
              <a:rPr lang="ru-RU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стереотипи</a:t>
            </a:r>
            <a:r>
              <a:rPr lang="ru-RU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, да </a:t>
            </a:r>
            <a:r>
              <a:rPr lang="ru-RU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изследваме нови области </a:t>
            </a:r>
            <a:r>
              <a:rPr lang="ru-RU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на </a:t>
            </a:r>
            <a:r>
              <a:rPr lang="ru-RU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научно познание, </a:t>
            </a:r>
            <a:r>
              <a:rPr lang="bg-BG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д</a:t>
            </a:r>
            <a:r>
              <a:rPr lang="ru-RU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а </a:t>
            </a:r>
            <a:r>
              <a:rPr lang="ru-RU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въвеждаме </a:t>
            </a:r>
            <a:r>
              <a:rPr lang="ru-RU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иновациии </a:t>
            </a:r>
            <a:r>
              <a:rPr lang="ru-RU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доказани добри практики, </a:t>
            </a:r>
            <a:endParaRPr lang="ru-RU" sz="3600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да </a:t>
            </a:r>
            <a:r>
              <a:rPr lang="ru-RU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търсим устойчиви решения и партньорства там, </a:t>
            </a:r>
            <a:r>
              <a:rPr lang="ru-RU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където </a:t>
            </a:r>
            <a:r>
              <a:rPr lang="ru-RU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знанията </a:t>
            </a:r>
            <a:r>
              <a:rPr lang="ru-RU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и уменията </a:t>
            </a:r>
            <a:endParaRPr lang="ru-RU" sz="4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са </a:t>
            </a:r>
            <a:r>
              <a:rPr lang="ru-RU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в основата </a:t>
            </a:r>
            <a:r>
              <a:rPr lang="ru-RU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на </a:t>
            </a:r>
            <a:r>
              <a:rPr lang="ru-RU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опазването на човешките живот и здраве. </a:t>
            </a:r>
            <a:endParaRPr lang="bg-BG" sz="36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57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6154" y="1103586"/>
            <a:ext cx="11267170" cy="533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Регламентирани са в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ЗДвП, съгасно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който: </a:t>
            </a:r>
          </a:p>
          <a:p>
            <a:endParaRPr lang="ru-RU" sz="5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областният управител организира, координира, ръководи </a:t>
            </a:r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и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контролира изпълнението на политиката по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БДП на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областно ниво;</a:t>
            </a:r>
          </a:p>
          <a:p>
            <a:endParaRPr lang="ru-RU" sz="6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към областните управители се създават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ОКБДП, които планират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, координират и докладват изпълнението на мерки за подобряване </a:t>
            </a:r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на БДП в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областта, като изготвят годишни план-програми и доклади, съобразени с Националната стратегия за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БДП,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плановете за действие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и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методическите указания на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ДАБДП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;</a:t>
            </a:r>
          </a:p>
          <a:p>
            <a:endParaRPr lang="ru-RU" sz="6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ОКБДП се ръководят от областния управител или оправомощено </a:t>
            </a:r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от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него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лице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;</a:t>
            </a:r>
          </a:p>
          <a:p>
            <a:endParaRPr lang="ru-RU" sz="6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областният управител със заповед определя поименния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състав;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endParaRPr lang="ru-RU" sz="6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ОКБДП извършват своята дейност съгласно правила, утвърдени </a:t>
            </a:r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от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председателя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на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ДАБДП.</a:t>
            </a:r>
          </a:p>
        </p:txBody>
      </p:sp>
      <p:sp>
        <p:nvSpPr>
          <p:cNvPr id="6" name="Rectangle 5"/>
          <p:cNvSpPr/>
          <p:nvPr/>
        </p:nvSpPr>
        <p:spPr>
          <a:xfrm>
            <a:off x="478857" y="232404"/>
            <a:ext cx="2659538" cy="68828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7" name="Rectangle 6"/>
          <p:cNvSpPr/>
          <p:nvPr/>
        </p:nvSpPr>
        <p:spPr>
          <a:xfrm>
            <a:off x="581861" y="366692"/>
            <a:ext cx="245353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ОКБДП:</a:t>
            </a:r>
            <a:endParaRPr lang="ru-RU" sz="30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49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40747" y="1362133"/>
            <a:ext cx="1101492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1/ Съгласно 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чл. 167в от Закона за движението </a:t>
            </a:r>
            <a:endParaRPr lang="ru-RU" sz="32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по 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пътищата кметовете на общини: организират, координират, ръководят и контролират изпълнението 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на 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политиката по БДП на общинско ниво; планират 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и 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докладват изпълнението на мерки за подобряване 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на 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БДП в общината, като изготвят годишни общински програми и доклади съгласно Националната стратегия 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за БДП, 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плановете </a:t>
            </a:r>
            <a:endParaRPr lang="ru-RU" sz="32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за 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действие 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за 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нейното изпълнение </a:t>
            </a:r>
            <a:endParaRPr lang="ru-RU" sz="32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и 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методическите указания 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на ДАБДП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.</a:t>
            </a:r>
            <a:endParaRPr lang="bg-BG" sz="32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8857" y="232404"/>
            <a:ext cx="2659538" cy="8922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7" name="Rectangle 6"/>
          <p:cNvSpPr/>
          <p:nvPr/>
        </p:nvSpPr>
        <p:spPr>
          <a:xfrm>
            <a:off x="478857" y="377203"/>
            <a:ext cx="245353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Общините:</a:t>
            </a:r>
            <a:endParaRPr lang="ru-RU" sz="30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39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2788" y="1540800"/>
            <a:ext cx="1081522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2/ 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Съгласно 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чл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. 167в, ал. 2 от Закона </a:t>
            </a:r>
            <a:endParaRPr lang="ru-RU" sz="32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за 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движението 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по пътищата към 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кметовете </a:t>
            </a:r>
            <a:endParaRPr lang="ru-RU" sz="32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на 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общини с население над 30 000 жители се създават 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общински 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комисии по 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БДП, </a:t>
            </a:r>
            <a:endParaRPr lang="ru-RU" sz="32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а 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в тези под 30 000 души - 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с 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решение на съответния общински съвет, включително 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по 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мотивирано предложение 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на 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председателя на ДАБДП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.</a:t>
            </a: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8857" y="232404"/>
            <a:ext cx="2659538" cy="86067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7" name="Rectangle 6"/>
          <p:cNvSpPr/>
          <p:nvPr/>
        </p:nvSpPr>
        <p:spPr>
          <a:xfrm>
            <a:off x="581861" y="387361"/>
            <a:ext cx="245353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Общините:</a:t>
            </a:r>
            <a:endParaRPr lang="ru-RU" sz="30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3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61767" y="1616247"/>
            <a:ext cx="1104645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3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/ 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В 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Закона за пътищата се регламентират </a:t>
            </a:r>
          </a:p>
          <a:p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нови процедури за общините, чрез които да се обезпечи 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постоянно 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висока степен на пътна безопасност. За постигане на по-добри резултати 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са 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предвидени повече 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процедури 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и по-широк кръг от пътища 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в 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общините, 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за 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които те се 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прилагат, съглсно изискванията на европейските директиви.</a:t>
            </a: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8857" y="232404"/>
            <a:ext cx="2659538" cy="91322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7" name="Rectangle 6"/>
          <p:cNvSpPr/>
          <p:nvPr/>
        </p:nvSpPr>
        <p:spPr>
          <a:xfrm>
            <a:off x="478857" y="377202"/>
            <a:ext cx="245353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Общините:</a:t>
            </a:r>
            <a:endParaRPr lang="ru-RU" sz="30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24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0181" y="316487"/>
            <a:ext cx="11523957" cy="609482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7" name="Rectangle 6"/>
          <p:cNvSpPr/>
          <p:nvPr/>
        </p:nvSpPr>
        <p:spPr>
          <a:xfrm>
            <a:off x="478856" y="503332"/>
            <a:ext cx="11345282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Въпросът </a:t>
            </a:r>
            <a:r>
              <a:rPr lang="ru-RU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как да се подобри </a:t>
            </a:r>
            <a:r>
              <a:rPr lang="ru-RU" sz="4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мобилността</a:t>
            </a:r>
            <a:r>
              <a:rPr lang="ru-RU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, 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като същевременно </a:t>
            </a:r>
            <a:r>
              <a:rPr lang="ru-RU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се ограничат задръстванията, </a:t>
            </a:r>
            <a:r>
              <a:rPr lang="ru-RU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ПТП и замърсяването, </a:t>
            </a:r>
            <a:r>
              <a:rPr lang="ru-RU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е сред </a:t>
            </a:r>
            <a:r>
              <a:rPr lang="ru-RU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основните </a:t>
            </a:r>
            <a:r>
              <a:rPr lang="ru-RU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предизвикателства за общините. </a:t>
            </a:r>
            <a:r>
              <a:rPr lang="ru-RU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Те непрекъснато търсят баланс </a:t>
            </a:r>
            <a:r>
              <a:rPr lang="ru-RU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между </a:t>
            </a:r>
            <a:r>
              <a:rPr lang="ru-RU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ресурси </a:t>
            </a:r>
            <a:r>
              <a:rPr lang="ru-RU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и </a:t>
            </a:r>
            <a:r>
              <a:rPr lang="ru-RU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нужди. Инвестиционният </a:t>
            </a:r>
            <a:r>
              <a:rPr lang="ru-RU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процес следва </a:t>
            </a:r>
            <a:r>
              <a:rPr lang="ru-RU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да се подпомогне, така че </a:t>
            </a:r>
            <a:r>
              <a:rPr lang="ru-RU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да </a:t>
            </a:r>
            <a:r>
              <a:rPr lang="ru-RU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протича с повишена чувствителност </a:t>
            </a:r>
            <a:endParaRPr lang="ru-RU" sz="32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ru-RU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към на </a:t>
            </a:r>
            <a:r>
              <a:rPr lang="ru-RU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обхвата, съдържанието и стойността на всяка </a:t>
            </a:r>
          </a:p>
          <a:p>
            <a:r>
              <a:rPr lang="ru-RU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инвестиционна мярка, като се обърне внимание </a:t>
            </a:r>
          </a:p>
          <a:p>
            <a:r>
              <a:rPr lang="ru-RU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на обследването, анализа, приоритизацията, техническите решения и бюджетирането.</a:t>
            </a:r>
          </a:p>
          <a:p>
            <a:endParaRPr lang="ru-RU" sz="30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95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2151" y="1859340"/>
            <a:ext cx="111935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408424" y="454024"/>
            <a:ext cx="114472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kern="1400" dirty="0">
                <a:solidFill>
                  <a:srgbClr val="3F3F3F"/>
                </a:solidFill>
                <a:latin typeface="Century Gothic" panose="020B0502020202020204" pitchFamily="34" charset="0"/>
              </a:rPr>
              <a:t>За българските общини са налице </a:t>
            </a:r>
            <a:endParaRPr lang="ru-RU" sz="3600" kern="1400" dirty="0" smtClean="0">
              <a:solidFill>
                <a:srgbClr val="3F3F3F"/>
              </a:solidFill>
              <a:latin typeface="Century Gothic" panose="020B0502020202020204" pitchFamily="34" charset="0"/>
            </a:endParaRPr>
          </a:p>
          <a:p>
            <a:r>
              <a:rPr lang="ru-RU" sz="3600" b="1" kern="1400" dirty="0" smtClean="0">
                <a:solidFill>
                  <a:srgbClr val="3F3F3F"/>
                </a:solidFill>
                <a:latin typeface="Century Gothic" panose="020B0502020202020204" pitchFamily="34" charset="0"/>
              </a:rPr>
              <a:t>редица </a:t>
            </a:r>
            <a:r>
              <a:rPr lang="ru-RU" sz="3600" b="1" kern="1400" dirty="0">
                <a:solidFill>
                  <a:srgbClr val="3F3F3F"/>
                </a:solidFill>
                <a:latin typeface="Century Gothic" panose="020B0502020202020204" pitchFamily="34" charset="0"/>
              </a:rPr>
              <a:t>ангажименти</a:t>
            </a:r>
            <a:r>
              <a:rPr lang="ru-RU" sz="3600" kern="1400" dirty="0">
                <a:solidFill>
                  <a:srgbClr val="3F3F3F"/>
                </a:solidFill>
                <a:latin typeface="Century Gothic" panose="020B0502020202020204" pitchFamily="34" charset="0"/>
              </a:rPr>
              <a:t>, свързани с управлението на пътната безопасност, които изискват изпълнение на </a:t>
            </a:r>
            <a:r>
              <a:rPr lang="ru-RU" sz="3600" b="1" kern="1400" dirty="0">
                <a:solidFill>
                  <a:srgbClr val="FFC000"/>
                </a:solidFill>
                <a:latin typeface="Century Gothic" panose="020B0502020202020204" pitchFamily="34" charset="0"/>
              </a:rPr>
              <a:t>цялостен цикъл </a:t>
            </a:r>
            <a:r>
              <a:rPr lang="ru-RU" sz="3600" kern="1400" dirty="0">
                <a:solidFill>
                  <a:srgbClr val="3F3F3F"/>
                </a:solidFill>
                <a:latin typeface="Century Gothic" panose="020B0502020202020204" pitchFamily="34" charset="0"/>
              </a:rPr>
              <a:t>от визуални обходи и огледи на общинската пътна и улична мрежа, анализ, приоритизиране, планиране, изпълнение, наблюдение, оценка и докладване на инфраструктурни и други мерки, които да доведат в </a:t>
            </a:r>
            <a:r>
              <a:rPr lang="ru-RU" sz="3600" b="1" kern="1400" dirty="0">
                <a:solidFill>
                  <a:srgbClr val="FFC000"/>
                </a:solidFill>
                <a:latin typeface="Century Gothic" panose="020B0502020202020204" pitchFamily="34" charset="0"/>
              </a:rPr>
              <a:t>най-голяма степен </a:t>
            </a:r>
            <a:r>
              <a:rPr lang="ru-RU" sz="3600" kern="1400" dirty="0">
                <a:solidFill>
                  <a:srgbClr val="3F3F3F"/>
                </a:solidFill>
                <a:latin typeface="Century Gothic" panose="020B0502020202020204" pitchFamily="34" charset="0"/>
              </a:rPr>
              <a:t>до повишаване </a:t>
            </a:r>
            <a:endParaRPr lang="ru-RU" sz="3600" kern="1400" dirty="0" smtClean="0">
              <a:solidFill>
                <a:srgbClr val="3F3F3F"/>
              </a:solidFill>
              <a:latin typeface="Century Gothic" panose="020B0502020202020204" pitchFamily="34" charset="0"/>
            </a:endParaRPr>
          </a:p>
          <a:p>
            <a:r>
              <a:rPr lang="ru-RU" sz="3600" kern="1400" dirty="0" smtClean="0">
                <a:solidFill>
                  <a:srgbClr val="3F3F3F"/>
                </a:solidFill>
                <a:latin typeface="Century Gothic" panose="020B0502020202020204" pitchFamily="34" charset="0"/>
              </a:rPr>
              <a:t>на </a:t>
            </a:r>
            <a:r>
              <a:rPr lang="ru-RU" sz="3600" kern="1400" dirty="0">
                <a:solidFill>
                  <a:srgbClr val="3F3F3F"/>
                </a:solidFill>
                <a:latin typeface="Century Gothic" panose="020B0502020202020204" pitchFamily="34" charset="0"/>
              </a:rPr>
              <a:t>безопасността. </a:t>
            </a:r>
            <a:endParaRPr lang="ru-RU" sz="3600" kern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75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2151" y="1859340"/>
            <a:ext cx="111935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755265" y="1679135"/>
            <a:ext cx="1031212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kern="1400" dirty="0" smtClean="0">
                <a:solidFill>
                  <a:srgbClr val="3F3F3F"/>
                </a:solidFill>
                <a:latin typeface="Century Gothic" panose="020B0502020202020204" pitchFamily="34" charset="0"/>
              </a:rPr>
              <a:t>Какво е най-важно да се </a:t>
            </a:r>
            <a:r>
              <a:rPr lang="ru-RU" sz="8000" b="1" kern="14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планира</a:t>
            </a:r>
            <a:r>
              <a:rPr lang="ru-RU" sz="8000" kern="1400" dirty="0" smtClean="0">
                <a:solidFill>
                  <a:srgbClr val="3F3F3F"/>
                </a:solidFill>
                <a:latin typeface="Century Gothic" panose="020B0502020202020204" pitchFamily="34" charset="0"/>
              </a:rPr>
              <a:t>?</a:t>
            </a:r>
            <a:endParaRPr lang="ru-RU" sz="8000" kern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4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2151" y="1859340"/>
            <a:ext cx="111935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</a:p>
        </p:txBody>
      </p:sp>
      <p:sp>
        <p:nvSpPr>
          <p:cNvPr id="4" name="Text Box 146"/>
          <p:cNvSpPr txBox="1">
            <a:spLocks noChangeArrowheads="1"/>
          </p:cNvSpPr>
          <p:nvPr/>
        </p:nvSpPr>
        <p:spPr bwMode="auto">
          <a:xfrm>
            <a:off x="126124" y="136636"/>
            <a:ext cx="11981794" cy="6064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000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altLang="en-US" sz="2800" b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entury Gothic" panose="020B0502020202020204" pitchFamily="34" charset="0"/>
              </a:rPr>
              <a:t>Мярка </a:t>
            </a:r>
            <a:r>
              <a:rPr kumimoji="0" lang="bg-BG" altLang="en-US" sz="2800" b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entury Gothic" panose="020B0502020202020204" pitchFamily="34" charset="0"/>
              </a:rPr>
              <a:t>4.17: </a:t>
            </a:r>
            <a:r>
              <a:rPr kumimoji="0" lang="bg-BG" altLang="en-US" sz="2800" b="0" u="none" strike="noStrike" cap="none" normalizeH="0" baseline="0" dirty="0" smtClean="0">
                <a:ln>
                  <a:noFill/>
                </a:ln>
                <a:effectLst/>
                <a:latin typeface="Century Gothic" panose="020B0502020202020204" pitchFamily="34" charset="0"/>
              </a:rPr>
              <a:t>Извършване на огледи на </a:t>
            </a:r>
            <a:r>
              <a:rPr kumimoji="0" lang="bg-BG" altLang="en-US" sz="2800" b="0" u="none" strike="noStrike" cap="none" normalizeH="0" baseline="0" dirty="0" smtClean="0">
                <a:ln>
                  <a:noFill/>
                </a:ln>
                <a:effectLst/>
                <a:latin typeface="Century Gothic" panose="020B0502020202020204" pitchFamily="34" charset="0"/>
              </a:rPr>
              <a:t>пътната </a:t>
            </a:r>
            <a:r>
              <a:rPr kumimoji="0" lang="bg-BG" altLang="en-US" sz="2800" b="0" u="none" strike="noStrike" cap="none" normalizeH="0" baseline="0" dirty="0" smtClean="0">
                <a:ln>
                  <a:noFill/>
                </a:ln>
                <a:effectLst/>
                <a:latin typeface="Century Gothic" panose="020B0502020202020204" pitchFamily="34" charset="0"/>
              </a:rPr>
              <a:t>инфраструктура,  преди настъпване на летния сезон, началото на учебната година, преди началото и след края </a:t>
            </a:r>
            <a:r>
              <a:rPr kumimoji="0" lang="bg-BG" altLang="en-US" sz="2800" b="0" u="none" strike="noStrike" cap="none" normalizeH="0" baseline="0" dirty="0" smtClean="0">
                <a:ln>
                  <a:noFill/>
                </a:ln>
                <a:effectLst/>
                <a:latin typeface="Century Gothic" panose="020B0502020202020204" pitchFamily="34" charset="0"/>
              </a:rPr>
              <a:t>на </a:t>
            </a:r>
            <a:r>
              <a:rPr kumimoji="0" lang="bg-BG" altLang="en-US" sz="2800" b="0" u="none" strike="noStrike" cap="none" normalizeH="0" baseline="0" dirty="0" smtClean="0">
                <a:ln>
                  <a:noFill/>
                </a:ln>
                <a:effectLst/>
                <a:latin typeface="Century Gothic" panose="020B0502020202020204" pitchFamily="34" charset="0"/>
              </a:rPr>
              <a:t>зимния </a:t>
            </a:r>
            <a:r>
              <a:rPr kumimoji="0" lang="bg-BG" altLang="en-US" sz="2800" b="0" u="none" strike="noStrike" cap="none" normalizeH="0" baseline="0" dirty="0" smtClean="0">
                <a:ln>
                  <a:noFill/>
                </a:ln>
                <a:effectLst/>
                <a:latin typeface="Century Gothic" panose="020B0502020202020204" pitchFamily="34" charset="0"/>
              </a:rPr>
              <a:t>сезон;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altLang="en-US" sz="2800" b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entury Gothic" panose="020B0502020202020204" pitchFamily="34" charset="0"/>
              </a:rPr>
              <a:t>Мярка 4.14: </a:t>
            </a:r>
            <a:r>
              <a:rPr kumimoji="0" lang="bg-BG" altLang="en-US" sz="2800" b="0" u="none" strike="noStrike" cap="none" normalizeH="0" baseline="0" dirty="0" smtClean="0">
                <a:ln>
                  <a:noFill/>
                </a:ln>
                <a:effectLst/>
                <a:latin typeface="Century Gothic" panose="020B0502020202020204" pitchFamily="34" charset="0"/>
              </a:rPr>
              <a:t>Извършване на цялостна оценка </a:t>
            </a:r>
            <a:r>
              <a:rPr kumimoji="0" lang="bg-BG" altLang="en-US" sz="2800" b="0" u="none" strike="noStrike" cap="none" normalizeH="0" baseline="0" dirty="0" smtClean="0">
                <a:ln>
                  <a:noFill/>
                </a:ln>
                <a:effectLst/>
                <a:latin typeface="Century Gothic" panose="020B0502020202020204" pitchFamily="34" charset="0"/>
              </a:rPr>
              <a:t>на </a:t>
            </a:r>
            <a:r>
              <a:rPr kumimoji="0" lang="bg-BG" altLang="en-US" sz="2800" b="0" u="none" strike="noStrike" cap="none" normalizeH="0" baseline="0" dirty="0" smtClean="0">
                <a:ln>
                  <a:noFill/>
                </a:ln>
                <a:effectLst/>
                <a:latin typeface="Century Gothic" panose="020B0502020202020204" pitchFamily="34" charset="0"/>
              </a:rPr>
              <a:t>транспортно-експлоатационното състояние на пътната мрежа: база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altLang="en-US" sz="2800" b="0" u="none" strike="noStrike" cap="none" normalizeH="0" baseline="0" dirty="0" smtClean="0">
                <a:ln>
                  <a:noFill/>
                </a:ln>
                <a:effectLst/>
                <a:latin typeface="Century Gothic" panose="020B0502020202020204" pitchFamily="34" charset="0"/>
              </a:rPr>
              <a:t>за подготовка на </a:t>
            </a:r>
            <a:r>
              <a:rPr kumimoji="0" lang="bg-BG" altLang="en-US" sz="2800" b="0" u="none" strike="noStrike" cap="none" normalizeH="0" baseline="0" dirty="0" smtClean="0">
                <a:ln>
                  <a:noFill/>
                </a:ln>
                <a:effectLst/>
                <a:latin typeface="Century Gothic" panose="020B0502020202020204" pitchFamily="34" charset="0"/>
              </a:rPr>
              <a:t>план-програмата по БДП, </a:t>
            </a:r>
            <a:r>
              <a:rPr kumimoji="0" lang="bg-BG" altLang="en-US" sz="2800" b="0" u="none" strike="noStrike" cap="none" normalizeH="0" baseline="0" dirty="0" smtClean="0">
                <a:ln>
                  <a:noFill/>
                </a:ln>
                <a:effectLst/>
                <a:latin typeface="Century Gothic" panose="020B0502020202020204" pitchFamily="34" charset="0"/>
              </a:rPr>
              <a:t>като </a:t>
            </a:r>
            <a:r>
              <a:rPr kumimoji="0" lang="bg-BG" altLang="en-US" sz="2800" b="0" u="none" strike="noStrike" cap="none" normalizeH="0" baseline="0" dirty="0" smtClean="0">
                <a:ln>
                  <a:noFill/>
                </a:ln>
                <a:effectLst/>
                <a:latin typeface="Century Gothic" panose="020B0502020202020204" pitchFamily="34" charset="0"/>
              </a:rPr>
              <a:t>се приоритизират и залагат най-неотложните мерки. </a:t>
            </a:r>
            <a:endParaRPr kumimoji="0" lang="bg-BG" altLang="en-US" sz="2800" b="0" u="none" strike="noStrike" cap="none" normalizeH="0" baseline="0" dirty="0" smtClean="0">
              <a:ln>
                <a:noFill/>
              </a:ln>
              <a:effectLst/>
              <a:latin typeface="Century Gothic" panose="020B0502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altLang="en-US" sz="600" b="0" u="none" strike="noStrike" cap="none" normalizeH="0" baseline="0" dirty="0" smtClean="0">
              <a:ln>
                <a:noFill/>
              </a:ln>
              <a:effectLst/>
              <a:latin typeface="Century Gothic" panose="020B0502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bg-BG" altLang="en-US" sz="2800" b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entury Gothic" panose="020B0502020202020204" pitchFamily="34" charset="0"/>
              </a:rPr>
              <a:t>Мярка </a:t>
            </a:r>
            <a:r>
              <a:rPr kumimoji="0" lang="bg-BG" altLang="en-US" sz="2800" b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entury Gothic" panose="020B0502020202020204" pitchFamily="34" charset="0"/>
              </a:rPr>
              <a:t>4.36</a:t>
            </a:r>
            <a:r>
              <a:rPr lang="bg-BG" altLang="en-US" sz="2800" b="1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: </a:t>
            </a:r>
            <a:r>
              <a:rPr lang="bg-BG" altLang="en-US" sz="2800" dirty="0">
                <a:latin typeface="Century Gothic" panose="020B0502020202020204" pitchFamily="34" charset="0"/>
              </a:rPr>
              <a:t>П</a:t>
            </a:r>
            <a:r>
              <a:rPr kumimoji="0" lang="bg-BG" altLang="en-US" sz="2800" b="0" u="none" strike="noStrike" cap="none" normalizeH="0" baseline="0" dirty="0" smtClean="0">
                <a:ln>
                  <a:noFill/>
                </a:ln>
                <a:effectLst/>
                <a:latin typeface="Century Gothic" panose="020B0502020202020204" pitchFamily="34" charset="0"/>
              </a:rPr>
              <a:t>роектиране и </a:t>
            </a:r>
            <a:r>
              <a:rPr kumimoji="0" lang="bg-BG" altLang="en-US" sz="2800" b="0" u="none" strike="noStrike" cap="none" normalizeH="0" baseline="0" dirty="0" smtClean="0">
                <a:ln>
                  <a:noFill/>
                </a:ln>
                <a:effectLst/>
                <a:latin typeface="Century Gothic" panose="020B0502020202020204" pitchFamily="34" charset="0"/>
              </a:rPr>
              <a:t>СМР по </a:t>
            </a:r>
            <a:r>
              <a:rPr kumimoji="0" lang="bg-BG" altLang="en-US" sz="2800" b="0" u="none" strike="noStrike" cap="none" normalizeH="0" baseline="0" dirty="0" smtClean="0">
                <a:ln>
                  <a:noFill/>
                </a:ln>
                <a:effectLst/>
                <a:latin typeface="Century Gothic" panose="020B0502020202020204" pitchFamily="34" charset="0"/>
              </a:rPr>
              <a:t>пътната инфраструктура (пътни платна, тротоари, банкети, места </a:t>
            </a:r>
            <a:r>
              <a:rPr kumimoji="0" lang="bg-BG" altLang="en-US" sz="2800" b="0" u="none" strike="noStrike" cap="none" normalizeH="0" baseline="0" dirty="0" smtClean="0">
                <a:ln>
                  <a:noFill/>
                </a:ln>
                <a:effectLst/>
                <a:latin typeface="Century Gothic" panose="020B0502020202020204" pitchFamily="34" charset="0"/>
              </a:rPr>
              <a:t>за </a:t>
            </a:r>
            <a:r>
              <a:rPr kumimoji="0" lang="bg-BG" altLang="en-US" sz="2800" b="0" u="none" strike="noStrike" cap="none" normalizeH="0" baseline="0" dirty="0" smtClean="0">
                <a:ln>
                  <a:noFill/>
                </a:ln>
                <a:effectLst/>
                <a:latin typeface="Century Gothic" panose="020B0502020202020204" pitchFamily="34" charset="0"/>
              </a:rPr>
              <a:t>паркиране, подлези и надлези, мостове, спирки на градския транспорт, междублокови пространства, крайпътни пространства и др. - въздействие върху настилки, хоризонтална маркировка и вертикална сигнализация, осветление, ограничителни системи, растителност, поставени рекламни съоръжения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bg-BG" altLang="en-US" sz="2800" b="0" u="none" strike="noStrike" cap="none" normalizeH="0" baseline="0" dirty="0" smtClean="0">
                <a:ln>
                  <a:noFill/>
                </a:ln>
                <a:effectLst/>
                <a:latin typeface="Century Gothic" panose="020B0502020202020204" pitchFamily="34" charset="0"/>
              </a:rPr>
              <a:t>и крайпътни обекти, и др.). </a:t>
            </a:r>
            <a:endParaRPr kumimoji="0" lang="en-US" altLang="en-US" sz="2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38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2262" y="220713"/>
            <a:ext cx="11744123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5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С </a:t>
            </a:r>
            <a:r>
              <a:rPr lang="ru-RU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развитието на мобилността се </a:t>
            </a:r>
            <a:r>
              <a:rPr lang="ru-RU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увеличава </a:t>
            </a:r>
            <a:r>
              <a:rPr lang="ru-RU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взаимодействието между </a:t>
            </a:r>
            <a:r>
              <a:rPr lang="ru-RU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хората </a:t>
            </a:r>
            <a:r>
              <a:rPr lang="ru-RU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и </a:t>
            </a:r>
            <a:r>
              <a:rPr lang="ru-RU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пътната система. </a:t>
            </a:r>
            <a:r>
              <a:rPr lang="ru-RU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Явлението </a:t>
            </a:r>
            <a:r>
              <a:rPr lang="ru-RU" sz="4000" b="1" u="sng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пътнотранспортен </a:t>
            </a:r>
            <a:r>
              <a:rPr lang="ru-RU" sz="4000" b="1" u="sng" dirty="0">
                <a:solidFill>
                  <a:srgbClr val="FFC000"/>
                </a:solidFill>
                <a:latin typeface="Century Gothic" panose="020B0502020202020204" pitchFamily="34" charset="0"/>
              </a:rPr>
              <a:t>травматизъм </a:t>
            </a:r>
            <a:r>
              <a:rPr lang="ru-RU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се </a:t>
            </a:r>
            <a:r>
              <a:rPr lang="ru-RU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разгръща с огромни социално-икономически последици, които Световната здравна организация </a:t>
            </a:r>
            <a:r>
              <a:rPr lang="ru-RU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нарече </a:t>
            </a:r>
            <a:r>
              <a:rPr lang="ru-RU" sz="40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„епидемия</a:t>
            </a:r>
            <a:r>
              <a:rPr lang="ru-RU" sz="4000" dirty="0">
                <a:solidFill>
                  <a:srgbClr val="FFC000"/>
                </a:solidFill>
                <a:latin typeface="Century Gothic" panose="020B0502020202020204" pitchFamily="34" charset="0"/>
              </a:rPr>
              <a:t>”</a:t>
            </a:r>
            <a:r>
              <a:rPr lang="ru-RU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. </a:t>
            </a:r>
            <a:r>
              <a:rPr lang="ru-RU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Ето </a:t>
            </a:r>
            <a:r>
              <a:rPr lang="ru-RU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защо за </a:t>
            </a:r>
            <a:r>
              <a:rPr lang="ru-RU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намаляване жертвите на </a:t>
            </a:r>
            <a:r>
              <a:rPr lang="ru-RU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пътя се полагат </a:t>
            </a:r>
            <a:r>
              <a:rPr lang="ru-RU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значителни </a:t>
            </a:r>
            <a:r>
              <a:rPr lang="ru-RU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усилия, </a:t>
            </a:r>
            <a:r>
              <a:rPr lang="ru-RU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а </a:t>
            </a:r>
            <a:r>
              <a:rPr lang="ru-RU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държавите </a:t>
            </a:r>
            <a:r>
              <a:rPr lang="ru-RU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декларират </a:t>
            </a:r>
            <a:endParaRPr lang="ru-RU" sz="40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4000" b="1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все </a:t>
            </a:r>
            <a:r>
              <a:rPr lang="ru-RU" sz="40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по-амбициозни ангажименти</a:t>
            </a:r>
            <a:r>
              <a:rPr lang="ru-RU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. </a:t>
            </a:r>
            <a:endParaRPr lang="bg-BG" sz="40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49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2151" y="1859340"/>
            <a:ext cx="111935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755265" y="1679135"/>
            <a:ext cx="1031212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kern="1400" dirty="0" smtClean="0">
                <a:solidFill>
                  <a:srgbClr val="3F3F3F"/>
                </a:solidFill>
                <a:latin typeface="Century Gothic" panose="020B0502020202020204" pitchFamily="34" charset="0"/>
              </a:rPr>
              <a:t>Какво е най-важно да се </a:t>
            </a:r>
            <a:r>
              <a:rPr lang="ru-RU" sz="8000" b="1" kern="14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отчита</a:t>
            </a:r>
            <a:r>
              <a:rPr lang="ru-RU" sz="8000" kern="1400" dirty="0" smtClean="0">
                <a:solidFill>
                  <a:srgbClr val="3F3F3F"/>
                </a:solidFill>
                <a:latin typeface="Century Gothic" panose="020B0502020202020204" pitchFamily="34" charset="0"/>
              </a:rPr>
              <a:t>?</a:t>
            </a:r>
            <a:endParaRPr lang="ru-RU" sz="8000" kern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78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2151" y="1859340"/>
            <a:ext cx="111935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</a:p>
        </p:txBody>
      </p:sp>
      <p:sp>
        <p:nvSpPr>
          <p:cNvPr id="4" name="Text Box 146"/>
          <p:cNvSpPr txBox="1">
            <a:spLocks noChangeArrowheads="1"/>
          </p:cNvSpPr>
          <p:nvPr/>
        </p:nvSpPr>
        <p:spPr bwMode="auto">
          <a:xfrm>
            <a:off x="331076" y="168165"/>
            <a:ext cx="11608676" cy="6064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000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en-US" sz="3200" b="1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Данни </a:t>
            </a:r>
            <a:r>
              <a:rPr lang="ru-RU" altLang="en-US" sz="3200" b="1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за състоянието </a:t>
            </a:r>
            <a:r>
              <a:rPr lang="ru-RU" altLang="en-US" sz="3200" dirty="0" smtClean="0">
                <a:latin typeface="Century Gothic" panose="020B0502020202020204" pitchFamily="34" charset="0"/>
              </a:rPr>
              <a:t>на </a:t>
            </a:r>
            <a:r>
              <a:rPr lang="ru-RU" altLang="en-US" sz="3200" dirty="0" smtClean="0">
                <a:latin typeface="Century Gothic" panose="020B0502020202020204" pitchFamily="34" charset="0"/>
              </a:rPr>
              <a:t>основните елементи </a:t>
            </a:r>
            <a:endParaRPr lang="ru-RU" altLang="en-US" sz="3200" dirty="0" smtClean="0">
              <a:latin typeface="Century Gothic" panose="020B0502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en-US" sz="3200" dirty="0" smtClean="0">
                <a:latin typeface="Century Gothic" panose="020B0502020202020204" pitchFamily="34" charset="0"/>
              </a:rPr>
              <a:t>от </a:t>
            </a:r>
            <a:r>
              <a:rPr lang="ru-RU" altLang="en-US" sz="3200" dirty="0" smtClean="0">
                <a:latin typeface="Century Gothic" panose="020B0502020202020204" pitchFamily="34" charset="0"/>
              </a:rPr>
              <a:t>пътнотранспортната система в </a:t>
            </a:r>
            <a:r>
              <a:rPr lang="ru-RU" altLang="en-US" sz="3200" dirty="0" smtClean="0">
                <a:latin typeface="Century Gothic" panose="020B0502020202020204" pitchFamily="34" charset="0"/>
              </a:rPr>
              <a:t>общините – липсата им </a:t>
            </a:r>
            <a:r>
              <a:rPr lang="ru-RU" altLang="en-US" sz="3200" dirty="0" smtClean="0">
                <a:latin typeface="Century Gothic" panose="020B0502020202020204" pitchFamily="34" charset="0"/>
              </a:rPr>
              <a:t>възпрепятства добиването на точна </a:t>
            </a:r>
            <a:r>
              <a:rPr lang="ru-RU" altLang="en-US" sz="3200" dirty="0" smtClean="0">
                <a:latin typeface="Century Gothic" panose="020B0502020202020204" pitchFamily="34" charset="0"/>
              </a:rPr>
              <a:t>и </a:t>
            </a:r>
            <a:r>
              <a:rPr lang="ru-RU" altLang="en-US" sz="3200" dirty="0" smtClean="0">
                <a:latin typeface="Century Gothic" panose="020B0502020202020204" pitchFamily="34" charset="0"/>
              </a:rPr>
              <a:t>ясна представа за нивото на пътна безопасност </a:t>
            </a:r>
            <a:r>
              <a:rPr lang="ru-RU" altLang="en-US" sz="3200" dirty="0" smtClean="0">
                <a:latin typeface="Century Gothic" panose="020B0502020202020204" pitchFamily="34" charset="0"/>
              </a:rPr>
              <a:t>и </a:t>
            </a:r>
            <a:r>
              <a:rPr lang="ru-RU" altLang="en-US" sz="3200" dirty="0" smtClean="0">
                <a:latin typeface="Century Gothic" panose="020B0502020202020204" pitchFamily="34" charset="0"/>
              </a:rPr>
              <a:t>оттам </a:t>
            </a:r>
            <a:r>
              <a:rPr lang="ru-RU" altLang="en-US" sz="3200" dirty="0" smtClean="0">
                <a:latin typeface="Century Gothic" panose="020B0502020202020204" pitchFamily="34" charset="0"/>
              </a:rPr>
              <a:t>– за нуждите. </a:t>
            </a:r>
            <a:r>
              <a:rPr lang="ru-RU" altLang="en-US" sz="3200" dirty="0" smtClean="0">
                <a:latin typeface="Century Gothic" panose="020B0502020202020204" pitchFamily="34" charset="0"/>
              </a:rPr>
              <a:t>Това възпрепятства както общинските власти, </a:t>
            </a:r>
            <a:r>
              <a:rPr lang="ru-RU" altLang="en-US" sz="3200" dirty="0" smtClean="0">
                <a:latin typeface="Century Gothic" panose="020B0502020202020204" pitchFamily="34" charset="0"/>
              </a:rPr>
              <a:t>така и ОКБДП</a:t>
            </a:r>
            <a:r>
              <a:rPr lang="ru-RU" altLang="en-US" sz="3200" dirty="0" smtClean="0">
                <a:latin typeface="Century Gothic" panose="020B0502020202020204" pitchFamily="34" charset="0"/>
              </a:rPr>
              <a:t>, и ДАБДП да изградят правилно разбиране </a:t>
            </a:r>
            <a:r>
              <a:rPr lang="ru-RU" altLang="en-US" sz="3200" dirty="0" smtClean="0">
                <a:latin typeface="Century Gothic" panose="020B0502020202020204" pitchFamily="34" charset="0"/>
              </a:rPr>
              <a:t>за </a:t>
            </a:r>
            <a:r>
              <a:rPr lang="ru-RU" altLang="en-US" sz="3200" dirty="0" smtClean="0">
                <a:latin typeface="Century Gothic" panose="020B0502020202020204" pitchFamily="34" charset="0"/>
              </a:rPr>
              <a:t>конкретните </a:t>
            </a:r>
            <a:r>
              <a:rPr lang="ru-RU" altLang="en-US" sz="3200" dirty="0" smtClean="0">
                <a:latin typeface="Century Gothic" panose="020B0502020202020204" pitchFamily="34" charset="0"/>
              </a:rPr>
              <a:t>проблеми</a:t>
            </a:r>
            <a:r>
              <a:rPr lang="ru-RU" altLang="en-US" sz="3200" dirty="0" smtClean="0">
                <a:latin typeface="Century Gothic" panose="020B0502020202020204" pitchFamily="34" charset="0"/>
              </a:rPr>
              <a:t>, за да могат те да бъдат отправната точка за всички последващи действия, които да подпомогнат </a:t>
            </a:r>
            <a:r>
              <a:rPr lang="ru-RU" altLang="en-US" sz="3200" dirty="0" smtClean="0">
                <a:latin typeface="Century Gothic" panose="020B0502020202020204" pitchFamily="34" charset="0"/>
              </a:rPr>
              <a:t>БДП. </a:t>
            </a:r>
            <a:r>
              <a:rPr lang="ru-RU" altLang="en-US" sz="3200" dirty="0" smtClean="0">
                <a:latin typeface="Century Gothic" panose="020B0502020202020204" pitchFamily="34" charset="0"/>
              </a:rPr>
              <a:t>Съответно, подготовката на план-програмите с мерки по БДП </a:t>
            </a:r>
            <a:endParaRPr lang="ru-RU" altLang="en-US" sz="3200" dirty="0" smtClean="0">
              <a:latin typeface="Century Gothic" panose="020B0502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en-US" sz="3200" dirty="0" smtClean="0">
                <a:latin typeface="Century Gothic" panose="020B0502020202020204" pitchFamily="34" charset="0"/>
              </a:rPr>
              <a:t>за </a:t>
            </a:r>
            <a:r>
              <a:rPr lang="ru-RU" altLang="en-US" sz="3200" dirty="0" smtClean="0">
                <a:latin typeface="Century Gothic" panose="020B0502020202020204" pitchFamily="34" charset="0"/>
              </a:rPr>
              <a:t>следващата планова година няма да бъде ефективна </a:t>
            </a:r>
            <a:r>
              <a:rPr lang="ru-RU" altLang="en-US" sz="3200" dirty="0" smtClean="0">
                <a:latin typeface="Century Gothic" panose="020B0502020202020204" pitchFamily="34" charset="0"/>
              </a:rPr>
              <a:t>и </a:t>
            </a:r>
            <a:r>
              <a:rPr lang="ru-RU" altLang="en-US" sz="3200" dirty="0" smtClean="0">
                <a:latin typeface="Century Gothic" panose="020B0502020202020204" pitchFamily="34" charset="0"/>
              </a:rPr>
              <a:t>отразяваща принципа на подходяща приоритизация.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89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2151" y="1859340"/>
            <a:ext cx="111935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</a:p>
        </p:txBody>
      </p:sp>
      <p:sp>
        <p:nvSpPr>
          <p:cNvPr id="4" name="Text Box 146"/>
          <p:cNvSpPr txBox="1">
            <a:spLocks noChangeArrowheads="1"/>
          </p:cNvSpPr>
          <p:nvPr/>
        </p:nvSpPr>
        <p:spPr bwMode="auto">
          <a:xfrm>
            <a:off x="394136" y="199696"/>
            <a:ext cx="11461532" cy="6064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000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3200" kern="1400" dirty="0">
                <a:solidFill>
                  <a:srgbClr val="3F3F3F"/>
                </a:solidFill>
                <a:latin typeface="Century Gothic" panose="020B0502020202020204" pitchFamily="34" charset="0"/>
              </a:rPr>
              <a:t>Изискването за представянето на данни и анализ </a:t>
            </a:r>
            <a:endParaRPr lang="ru-RU" sz="3200" kern="1400" dirty="0" smtClean="0">
              <a:solidFill>
                <a:srgbClr val="3F3F3F"/>
              </a:solidFill>
              <a:latin typeface="Century Gothic" panose="020B0502020202020204" pitchFamily="34" charset="0"/>
            </a:endParaRPr>
          </a:p>
          <a:p>
            <a:r>
              <a:rPr lang="ru-RU" sz="3200" kern="1400" dirty="0" smtClean="0">
                <a:solidFill>
                  <a:srgbClr val="3F3F3F"/>
                </a:solidFill>
                <a:latin typeface="Century Gothic" panose="020B0502020202020204" pitchFamily="34" charset="0"/>
              </a:rPr>
              <a:t>на </a:t>
            </a:r>
            <a:r>
              <a:rPr lang="ru-RU" sz="3200" kern="1400" dirty="0">
                <a:solidFill>
                  <a:srgbClr val="3F3F3F"/>
                </a:solidFill>
                <a:latin typeface="Century Gothic" panose="020B0502020202020204" pitchFamily="34" charset="0"/>
              </a:rPr>
              <a:t>състоянието е преди всичко с цел подпомагане управлението на пътната безопасност </a:t>
            </a:r>
            <a:endParaRPr lang="ru-RU" sz="3200" kern="1400" dirty="0" smtClean="0">
              <a:solidFill>
                <a:srgbClr val="3F3F3F"/>
              </a:solidFill>
              <a:latin typeface="Century Gothic" panose="020B0502020202020204" pitchFamily="34" charset="0"/>
            </a:endParaRPr>
          </a:p>
          <a:p>
            <a:r>
              <a:rPr lang="ru-RU" sz="3200" kern="1400" dirty="0" smtClean="0">
                <a:solidFill>
                  <a:srgbClr val="3F3F3F"/>
                </a:solidFill>
                <a:latin typeface="Century Gothic" panose="020B0502020202020204" pitchFamily="34" charset="0"/>
              </a:rPr>
              <a:t>от </a:t>
            </a:r>
            <a:r>
              <a:rPr lang="ru-RU" sz="3200" kern="1400" dirty="0">
                <a:solidFill>
                  <a:srgbClr val="3F3F3F"/>
                </a:solidFill>
                <a:latin typeface="Century Gothic" panose="020B0502020202020204" pitchFamily="34" charset="0"/>
              </a:rPr>
              <a:t>общинските власти и координацията му на ниво ОКБДП, </a:t>
            </a:r>
            <a:r>
              <a:rPr lang="ru-RU" sz="3200" kern="1400" dirty="0" smtClean="0">
                <a:solidFill>
                  <a:srgbClr val="3F3F3F"/>
                </a:solidFill>
                <a:latin typeface="Century Gothic" panose="020B0502020202020204" pitchFamily="34" charset="0"/>
              </a:rPr>
              <a:t>в </a:t>
            </a:r>
            <a:r>
              <a:rPr lang="ru-RU" sz="3200" kern="1400" dirty="0">
                <a:solidFill>
                  <a:srgbClr val="3F3F3F"/>
                </a:solidFill>
                <a:latin typeface="Century Gothic" panose="020B0502020202020204" pitchFamily="34" charset="0"/>
              </a:rPr>
              <a:t>съответствие с нормативно установените задължения </a:t>
            </a:r>
            <a:r>
              <a:rPr lang="ru-RU" sz="3200" kern="1400" dirty="0" smtClean="0">
                <a:solidFill>
                  <a:srgbClr val="3F3F3F"/>
                </a:solidFill>
                <a:latin typeface="Century Gothic" panose="020B0502020202020204" pitchFamily="34" charset="0"/>
              </a:rPr>
              <a:t>за </a:t>
            </a:r>
            <a:r>
              <a:rPr lang="ru-RU" sz="3200" kern="1400" dirty="0">
                <a:solidFill>
                  <a:srgbClr val="3F3F3F"/>
                </a:solidFill>
                <a:latin typeface="Century Gothic" panose="020B0502020202020204" pitchFamily="34" charset="0"/>
              </a:rPr>
              <a:t>стопаните на пътища, </a:t>
            </a:r>
            <a:r>
              <a:rPr lang="ru-RU" sz="3200" b="1" kern="1400" dirty="0">
                <a:solidFill>
                  <a:srgbClr val="FFC000"/>
                </a:solidFill>
                <a:latin typeface="Century Gothic" panose="020B0502020202020204" pitchFamily="34" charset="0"/>
              </a:rPr>
              <a:t>а не </a:t>
            </a:r>
            <a:r>
              <a:rPr lang="ru-RU" sz="3200" b="1" kern="14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самоцелен </a:t>
            </a:r>
            <a:r>
              <a:rPr lang="ru-RU" sz="3200" b="1" kern="1400" dirty="0">
                <a:solidFill>
                  <a:srgbClr val="FFC000"/>
                </a:solidFill>
                <a:latin typeface="Century Gothic" panose="020B0502020202020204" pitchFamily="34" charset="0"/>
              </a:rPr>
              <a:t>административен ангажимент пред ДАБДП</a:t>
            </a:r>
            <a:r>
              <a:rPr lang="ru-RU" sz="3200" kern="1400" dirty="0">
                <a:solidFill>
                  <a:srgbClr val="3F3F3F"/>
                </a:solidFill>
                <a:latin typeface="Century Gothic" panose="020B0502020202020204" pitchFamily="34" charset="0"/>
              </a:rPr>
              <a:t>. </a:t>
            </a:r>
            <a:r>
              <a:rPr lang="ru-RU" sz="3200" kern="1400" dirty="0" smtClean="0">
                <a:solidFill>
                  <a:srgbClr val="3F3F3F"/>
                </a:solidFill>
                <a:latin typeface="Century Gothic" panose="020B0502020202020204" pitchFamily="34" charset="0"/>
              </a:rPr>
              <a:t>Неправилно </a:t>
            </a:r>
            <a:r>
              <a:rPr lang="ru-RU" sz="3200" kern="1400" dirty="0" smtClean="0">
                <a:solidFill>
                  <a:srgbClr val="3F3F3F"/>
                </a:solidFill>
                <a:latin typeface="Century Gothic" panose="020B0502020202020204" pitchFamily="34" charset="0"/>
              </a:rPr>
              <a:t>е разбирането, </a:t>
            </a:r>
            <a:r>
              <a:rPr lang="ru-RU" sz="3200" kern="1400" dirty="0">
                <a:solidFill>
                  <a:srgbClr val="3F3F3F"/>
                </a:solidFill>
                <a:latin typeface="Century Gothic" panose="020B0502020202020204" pitchFamily="34" charset="0"/>
              </a:rPr>
              <a:t>че подготовката </a:t>
            </a:r>
            <a:endParaRPr lang="ru-RU" sz="3200" kern="1400" dirty="0" smtClean="0">
              <a:solidFill>
                <a:srgbClr val="3F3F3F"/>
              </a:solidFill>
              <a:latin typeface="Century Gothic" panose="020B0502020202020204" pitchFamily="34" charset="0"/>
            </a:endParaRPr>
          </a:p>
          <a:p>
            <a:r>
              <a:rPr lang="ru-RU" sz="3200" kern="1400" dirty="0" smtClean="0">
                <a:solidFill>
                  <a:srgbClr val="3F3F3F"/>
                </a:solidFill>
                <a:latin typeface="Century Gothic" panose="020B0502020202020204" pitchFamily="34" charset="0"/>
              </a:rPr>
              <a:t>на </a:t>
            </a:r>
            <a:r>
              <a:rPr lang="ru-RU" sz="3200" kern="1400" dirty="0">
                <a:solidFill>
                  <a:srgbClr val="3F3F3F"/>
                </a:solidFill>
                <a:latin typeface="Century Gothic" panose="020B0502020202020204" pitchFamily="34" charset="0"/>
              </a:rPr>
              <a:t>докладите е </a:t>
            </a:r>
            <a:r>
              <a:rPr lang="ru-RU" sz="3200" kern="1400" dirty="0" smtClean="0">
                <a:solidFill>
                  <a:srgbClr val="3F3F3F"/>
                </a:solidFill>
                <a:latin typeface="Century Gothic" panose="020B0502020202020204" pitchFamily="34" charset="0"/>
              </a:rPr>
              <a:t>допълнително вменена тежест </a:t>
            </a:r>
          </a:p>
          <a:p>
            <a:r>
              <a:rPr lang="ru-RU" sz="3200" kern="1400" dirty="0" smtClean="0">
                <a:solidFill>
                  <a:srgbClr val="3F3F3F"/>
                </a:solidFill>
                <a:latin typeface="Century Gothic" panose="020B0502020202020204" pitchFamily="34" charset="0"/>
              </a:rPr>
              <a:t>върху общините - всъщност </a:t>
            </a:r>
            <a:r>
              <a:rPr lang="ru-RU" sz="3200" kern="1400" dirty="0">
                <a:solidFill>
                  <a:srgbClr val="3F3F3F"/>
                </a:solidFill>
                <a:latin typeface="Century Gothic" panose="020B0502020202020204" pitchFamily="34" charset="0"/>
              </a:rPr>
              <a:t>това е инструмент </a:t>
            </a:r>
            <a:endParaRPr lang="ru-RU" sz="3200" kern="1400" dirty="0" smtClean="0">
              <a:solidFill>
                <a:srgbClr val="3F3F3F"/>
              </a:solidFill>
              <a:latin typeface="Century Gothic" panose="020B0502020202020204" pitchFamily="34" charset="0"/>
            </a:endParaRPr>
          </a:p>
          <a:p>
            <a:r>
              <a:rPr lang="ru-RU" sz="3200" kern="1400" dirty="0" smtClean="0">
                <a:solidFill>
                  <a:srgbClr val="3F3F3F"/>
                </a:solidFill>
                <a:latin typeface="Century Gothic" panose="020B0502020202020204" pitchFamily="34" charset="0"/>
              </a:rPr>
              <a:t>за </a:t>
            </a:r>
            <a:r>
              <a:rPr lang="ru-RU" sz="3200" kern="1400" dirty="0">
                <a:solidFill>
                  <a:srgbClr val="3F3F3F"/>
                </a:solidFill>
                <a:latin typeface="Century Gothic" panose="020B0502020202020204" pitchFamily="34" charset="0"/>
              </a:rPr>
              <a:t>оптимизиране </a:t>
            </a:r>
            <a:r>
              <a:rPr lang="ru-RU" sz="3200" kern="1400" dirty="0" smtClean="0">
                <a:solidFill>
                  <a:srgbClr val="3F3F3F"/>
                </a:solidFill>
                <a:latin typeface="Century Gothic" panose="020B0502020202020204" pitchFamily="34" charset="0"/>
              </a:rPr>
              <a:t>на </a:t>
            </a:r>
            <a:r>
              <a:rPr lang="ru-RU" sz="3200" kern="1400" dirty="0">
                <a:solidFill>
                  <a:srgbClr val="3F3F3F"/>
                </a:solidFill>
                <a:latin typeface="Century Gothic" panose="020B0502020202020204" pitchFamily="34" charset="0"/>
              </a:rPr>
              <a:t>процеси, </a:t>
            </a:r>
            <a:r>
              <a:rPr lang="ru-RU" sz="3200" kern="1400" dirty="0" smtClean="0">
                <a:solidFill>
                  <a:srgbClr val="3F3F3F"/>
                </a:solidFill>
                <a:latin typeface="Century Gothic" panose="020B0502020202020204" pitchFamily="34" charset="0"/>
              </a:rPr>
              <a:t>по </a:t>
            </a:r>
            <a:r>
              <a:rPr lang="ru-RU" sz="3200" kern="1400" dirty="0">
                <a:solidFill>
                  <a:srgbClr val="3F3F3F"/>
                </a:solidFill>
                <a:latin typeface="Century Gothic" panose="020B0502020202020204" pitchFamily="34" charset="0"/>
              </a:rPr>
              <a:t>които общинските власти </a:t>
            </a:r>
            <a:r>
              <a:rPr lang="ru-RU" sz="3200" kern="1400" dirty="0" smtClean="0">
                <a:solidFill>
                  <a:srgbClr val="3F3F3F"/>
                </a:solidFill>
                <a:latin typeface="Century Gothic" panose="020B0502020202020204" pitchFamily="34" charset="0"/>
              </a:rPr>
              <a:t>и без това имат отговорност, </a:t>
            </a:r>
            <a:r>
              <a:rPr lang="ru-RU" sz="3200" kern="1400" dirty="0">
                <a:solidFill>
                  <a:srgbClr val="3F3F3F"/>
                </a:solidFill>
                <a:latin typeface="Century Gothic" panose="020B0502020202020204" pitchFamily="34" charset="0"/>
              </a:rPr>
              <a:t>независимо </a:t>
            </a:r>
            <a:endParaRPr lang="ru-RU" sz="3200" kern="1400" dirty="0" smtClean="0">
              <a:solidFill>
                <a:srgbClr val="3F3F3F"/>
              </a:solidFill>
              <a:latin typeface="Century Gothic" panose="020B0502020202020204" pitchFamily="34" charset="0"/>
            </a:endParaRPr>
          </a:p>
          <a:p>
            <a:r>
              <a:rPr lang="ru-RU" sz="3200" kern="1400" dirty="0" smtClean="0">
                <a:solidFill>
                  <a:srgbClr val="3F3F3F"/>
                </a:solidFill>
                <a:latin typeface="Century Gothic" panose="020B0502020202020204" pitchFamily="34" charset="0"/>
              </a:rPr>
              <a:t>от </a:t>
            </a:r>
            <a:r>
              <a:rPr lang="ru-RU" sz="3200" kern="1400" dirty="0">
                <a:solidFill>
                  <a:srgbClr val="3F3F3F"/>
                </a:solidFill>
                <a:latin typeface="Century Gothic" panose="020B0502020202020204" pitchFamily="34" charset="0"/>
              </a:rPr>
              <a:t>формата </a:t>
            </a:r>
            <a:r>
              <a:rPr lang="ru-RU" sz="3200" kern="1400" dirty="0" smtClean="0">
                <a:solidFill>
                  <a:srgbClr val="3F3F3F"/>
                </a:solidFill>
                <a:latin typeface="Century Gothic" panose="020B0502020202020204" pitchFamily="34" charset="0"/>
              </a:rPr>
              <a:t>на докладване.  </a:t>
            </a:r>
            <a:endParaRPr lang="ru-RU" sz="3200" kern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2800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90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2151" y="1859340"/>
            <a:ext cx="111935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</a:p>
        </p:txBody>
      </p:sp>
      <p:sp>
        <p:nvSpPr>
          <p:cNvPr id="4" name="Text Box 146"/>
          <p:cNvSpPr txBox="1">
            <a:spLocks noChangeArrowheads="1"/>
          </p:cNvSpPr>
          <p:nvPr/>
        </p:nvSpPr>
        <p:spPr bwMode="auto">
          <a:xfrm>
            <a:off x="662151" y="478222"/>
            <a:ext cx="10615448" cy="5092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000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4000" kern="1400" dirty="0" smtClean="0">
                <a:solidFill>
                  <a:srgbClr val="3F3F3F"/>
                </a:solidFill>
                <a:latin typeface="Century Gothic" panose="020B0502020202020204" pitchFamily="34" charset="0"/>
              </a:rPr>
              <a:t>1/ извършването на регулярни </a:t>
            </a:r>
          </a:p>
          <a:p>
            <a:r>
              <a:rPr lang="ru-RU" sz="4000" kern="1400" dirty="0" smtClean="0">
                <a:solidFill>
                  <a:srgbClr val="3F3F3F"/>
                </a:solidFill>
                <a:latin typeface="Century Gothic" panose="020B0502020202020204" pitchFamily="34" charset="0"/>
              </a:rPr>
              <a:t>и годишни обходи и огледи </a:t>
            </a:r>
          </a:p>
          <a:p>
            <a:r>
              <a:rPr lang="ru-RU" sz="4000" kern="1400" dirty="0" smtClean="0">
                <a:solidFill>
                  <a:srgbClr val="3F3F3F"/>
                </a:solidFill>
                <a:latin typeface="Century Gothic" panose="020B0502020202020204" pitchFamily="34" charset="0"/>
              </a:rPr>
              <a:t>на състоянието на различните елементи </a:t>
            </a:r>
          </a:p>
          <a:p>
            <a:r>
              <a:rPr lang="ru-RU" sz="4000" kern="1400" dirty="0" smtClean="0">
                <a:solidFill>
                  <a:srgbClr val="3F3F3F"/>
                </a:solidFill>
                <a:latin typeface="Century Gothic" panose="020B0502020202020204" pitchFamily="34" charset="0"/>
              </a:rPr>
              <a:t>от пътнотранспортната система </a:t>
            </a:r>
          </a:p>
          <a:p>
            <a:r>
              <a:rPr lang="ru-RU" sz="4000" kern="1400" dirty="0" smtClean="0">
                <a:solidFill>
                  <a:srgbClr val="3F3F3F"/>
                </a:solidFill>
                <a:latin typeface="Century Gothic" panose="020B0502020202020204" pitchFamily="34" charset="0"/>
              </a:rPr>
              <a:t>на общините и 2/представянето </a:t>
            </a:r>
          </a:p>
          <a:p>
            <a:r>
              <a:rPr lang="ru-RU" sz="4000" kern="1400" dirty="0" smtClean="0">
                <a:solidFill>
                  <a:srgbClr val="3F3F3F"/>
                </a:solidFill>
                <a:latin typeface="Century Gothic" panose="020B0502020202020204" pitchFamily="34" charset="0"/>
              </a:rPr>
              <a:t>на резултатите от обходите и огледите подробно в онлайн въпросници </a:t>
            </a:r>
          </a:p>
          <a:p>
            <a:r>
              <a:rPr lang="ru-RU" sz="4000" kern="1400" dirty="0" smtClean="0">
                <a:solidFill>
                  <a:srgbClr val="3F3F3F"/>
                </a:solidFill>
                <a:latin typeface="Century Gothic" panose="020B0502020202020204" pitchFamily="34" charset="0"/>
              </a:rPr>
              <a:t>и систематизирано в годишен доклад </a:t>
            </a:r>
            <a:r>
              <a:rPr lang="ru-RU" sz="4400" b="1" kern="14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съдържа следните ползи</a:t>
            </a:r>
            <a:r>
              <a:rPr lang="ru-RU" sz="4000" b="1" kern="14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:</a:t>
            </a:r>
            <a:endParaRPr lang="ru-RU" sz="4000" kern="1400" dirty="0" smtClean="0">
              <a:solidFill>
                <a:srgbClr val="FFC000"/>
              </a:solidFill>
              <a:latin typeface="Times New Roman" panose="02020603050405020304" pitchFamily="18" charset="0"/>
            </a:endParaRPr>
          </a:p>
          <a:p>
            <a:r>
              <a:rPr lang="ru-RU" sz="3600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</a:p>
          <a:p>
            <a:r>
              <a:rPr lang="ru-RU" sz="3600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57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2151" y="1859340"/>
            <a:ext cx="111935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</a:p>
        </p:txBody>
      </p:sp>
      <p:sp>
        <p:nvSpPr>
          <p:cNvPr id="4" name="Text Box 146"/>
          <p:cNvSpPr txBox="1">
            <a:spLocks noChangeArrowheads="1"/>
          </p:cNvSpPr>
          <p:nvPr/>
        </p:nvSpPr>
        <p:spPr bwMode="auto">
          <a:xfrm>
            <a:off x="467710" y="141891"/>
            <a:ext cx="11387958" cy="5092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000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ru-RU" sz="3200" kern="1400" dirty="0" smtClean="0">
                <a:solidFill>
                  <a:srgbClr val="3F3F3F"/>
                </a:solidFill>
                <a:latin typeface="Century Gothic" panose="020B0502020202020204" pitchFamily="34" charset="0"/>
              </a:rPr>
              <a:t>1/ Поетапно създаване и текущо поддържане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ru-RU" sz="3200" kern="1400" dirty="0" smtClean="0">
                <a:solidFill>
                  <a:srgbClr val="3F3F3F"/>
                </a:solidFill>
                <a:latin typeface="Century Gothic" panose="020B0502020202020204" pitchFamily="34" charset="0"/>
              </a:rPr>
              <a:t>на </a:t>
            </a:r>
            <a:r>
              <a:rPr lang="ru-RU" sz="3200" b="1" kern="14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база данни </a:t>
            </a:r>
            <a:r>
              <a:rPr lang="ru-RU" sz="3200" kern="1400" dirty="0" smtClean="0">
                <a:solidFill>
                  <a:srgbClr val="3F3F3F"/>
                </a:solidFill>
                <a:latin typeface="Century Gothic" panose="020B0502020202020204" pitchFamily="34" charset="0"/>
              </a:rPr>
              <a:t>за: настилки, маркировка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ru-RU" sz="3200" kern="1400" dirty="0" smtClean="0">
                <a:solidFill>
                  <a:srgbClr val="3F3F3F"/>
                </a:solidFill>
                <a:latin typeface="Century Gothic" panose="020B0502020202020204" pitchFamily="34" charset="0"/>
              </a:rPr>
              <a:t>и сигнализация, ограничителни системи, банкети; кръстовища, пешеходни пътеки, спирки на градския транспорт, подлези и надлези, осветление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ru-RU" sz="3200" kern="1400" dirty="0" smtClean="0">
                <a:solidFill>
                  <a:srgbClr val="3F3F3F"/>
                </a:solidFill>
                <a:latin typeface="Century Gothic" panose="020B0502020202020204" pitchFamily="34" charset="0"/>
              </a:rPr>
              <a:t>и светофари; прилежаща инфраструктура около учебни заведения и детски градини(места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ru-RU" sz="3200" kern="1400" dirty="0" smtClean="0">
                <a:solidFill>
                  <a:srgbClr val="3F3F3F"/>
                </a:solidFill>
                <a:latin typeface="Century Gothic" panose="020B0502020202020204" pitchFamily="34" charset="0"/>
              </a:rPr>
              <a:t>за пресичане и паркиране, предпазни огради, ограничения на скоростта, осветеност); автогари, ж.п. гари и прилежаща инфраструктура; обществен транспорт (наличие, средна възраст, географско покритие, свързаност); автобуси в системата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ru-RU" sz="3200" kern="1400" dirty="0" smtClean="0">
                <a:solidFill>
                  <a:srgbClr val="3F3F3F"/>
                </a:solidFill>
                <a:latin typeface="Century Gothic" panose="020B0502020202020204" pitchFamily="34" charset="0"/>
              </a:rPr>
              <a:t>на образованието (брой, възраст и състояние).</a:t>
            </a:r>
          </a:p>
          <a:p>
            <a:r>
              <a:rPr lang="ru-RU" sz="2200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</a:p>
          <a:p>
            <a:r>
              <a:rPr lang="ru-RU" sz="2000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</a:p>
          <a:p>
            <a:r>
              <a:rPr lang="ru-RU" sz="2000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2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2151" y="1859340"/>
            <a:ext cx="111935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</a:p>
        </p:txBody>
      </p:sp>
      <p:sp>
        <p:nvSpPr>
          <p:cNvPr id="4" name="Text Box 146"/>
          <p:cNvSpPr txBox="1">
            <a:spLocks noChangeArrowheads="1"/>
          </p:cNvSpPr>
          <p:nvPr/>
        </p:nvSpPr>
        <p:spPr bwMode="auto">
          <a:xfrm>
            <a:off x="995853" y="1613340"/>
            <a:ext cx="10526111" cy="2264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000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ru-RU" sz="3600" kern="1400" dirty="0" smtClean="0">
                <a:solidFill>
                  <a:srgbClr val="3F3F3F"/>
                </a:solidFill>
                <a:latin typeface="Century Gothic" panose="020B0502020202020204" pitchFamily="34" charset="0"/>
              </a:rPr>
              <a:t>2/ Развитие на </a:t>
            </a:r>
            <a:r>
              <a:rPr lang="ru-RU" sz="3600" b="1" kern="14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административния капацитет </a:t>
            </a:r>
            <a:r>
              <a:rPr lang="ru-RU" sz="3600" kern="1400" dirty="0" smtClean="0">
                <a:solidFill>
                  <a:srgbClr val="3F3F3F"/>
                </a:solidFill>
                <a:latin typeface="Century Gothic" panose="020B0502020202020204" pitchFamily="34" charset="0"/>
              </a:rPr>
              <a:t>на служителите в общинските администрация за управление на пътната безопасност на база анализ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ru-RU" sz="3600" kern="1400" dirty="0" smtClean="0">
                <a:solidFill>
                  <a:srgbClr val="3F3F3F"/>
                </a:solidFill>
                <a:latin typeface="Century Gothic" panose="020B0502020202020204" pitchFamily="34" charset="0"/>
              </a:rPr>
              <a:t>и приоритизация на нуждите. </a:t>
            </a:r>
            <a:r>
              <a:rPr lang="ru-RU" sz="3200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</a:p>
          <a:p>
            <a:r>
              <a:rPr lang="ru-RU" sz="3200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66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2151" y="1859340"/>
            <a:ext cx="111935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</a:p>
        </p:txBody>
      </p:sp>
      <p:sp>
        <p:nvSpPr>
          <p:cNvPr id="4" name="Text Box 146"/>
          <p:cNvSpPr txBox="1">
            <a:spLocks noChangeArrowheads="1"/>
          </p:cNvSpPr>
          <p:nvPr/>
        </p:nvSpPr>
        <p:spPr bwMode="auto">
          <a:xfrm>
            <a:off x="467710" y="1487216"/>
            <a:ext cx="11387958" cy="2790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000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ru-RU" sz="4000" b="1" kern="14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3/ Информационна обезпеченост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ru-RU" sz="4000" kern="1400" dirty="0" smtClean="0">
                <a:solidFill>
                  <a:srgbClr val="3F3F3F"/>
                </a:solidFill>
                <a:latin typeface="Century Gothic" panose="020B0502020202020204" pitchFamily="34" charset="0"/>
              </a:rPr>
              <a:t>на ниво ОКБДП и ДАБДП с цел съвместно търсене на подходящи решения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ru-RU" sz="4000" kern="1400" dirty="0" smtClean="0">
                <a:solidFill>
                  <a:srgbClr val="3F3F3F"/>
                </a:solidFill>
                <a:latin typeface="Century Gothic" panose="020B0502020202020204" pitchFamily="34" charset="0"/>
              </a:rPr>
              <a:t>за подпомагане на пътната безопасност по места. </a:t>
            </a:r>
            <a:endParaRPr lang="ru-RU" sz="4000" kern="14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2200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</a:p>
          <a:p>
            <a:r>
              <a:rPr lang="ru-RU" sz="2000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</a:p>
          <a:p>
            <a:r>
              <a:rPr lang="ru-RU" sz="2000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32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2151" y="1859340"/>
            <a:ext cx="111935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755265" y="1679135"/>
            <a:ext cx="1031212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kern="1400" dirty="0" smtClean="0">
                <a:solidFill>
                  <a:srgbClr val="3F3F3F"/>
                </a:solidFill>
                <a:latin typeface="Century Gothic" panose="020B0502020202020204" pitchFamily="34" charset="0"/>
              </a:rPr>
              <a:t>Към какво следва да </a:t>
            </a:r>
            <a:r>
              <a:rPr lang="ru-RU" sz="8000" b="1" kern="14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се стремим</a:t>
            </a:r>
            <a:r>
              <a:rPr lang="ru-RU" sz="8000" kern="1400" dirty="0" smtClean="0">
                <a:solidFill>
                  <a:srgbClr val="3F3F3F"/>
                </a:solidFill>
                <a:latin typeface="Century Gothic" panose="020B0502020202020204" pitchFamily="34" charset="0"/>
              </a:rPr>
              <a:t>?</a:t>
            </a:r>
            <a:endParaRPr lang="ru-RU" sz="8000" kern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33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8214" y="151138"/>
            <a:ext cx="11498476" cy="91040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4497" y="-131709"/>
            <a:ext cx="4468091" cy="119325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ru-RU" b="1" dirty="0" smtClean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4400" dirty="0" smtClean="0">
                <a:solidFill>
                  <a:schemeClr val="bg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Обследване:  </a:t>
            </a:r>
            <a:endParaRPr lang="bg-BG" sz="3600" dirty="0">
              <a:solidFill>
                <a:schemeClr val="bg1"/>
              </a:solidFill>
              <a:latin typeface="Century Gothic" panose="020B05020202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78214" y="966952"/>
            <a:ext cx="11813786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3200" dirty="0">
                <a:latin typeface="Century Gothic" panose="020B0502020202020204" pitchFamily="34" charset="0"/>
                <a:cs typeface="Calibri Light" panose="020F0302020204030204" pitchFamily="34" charset="0"/>
              </a:rPr>
              <a:t>Какво е нивото на пътнотранспортния </a:t>
            </a:r>
            <a:r>
              <a:rPr lang="ru-RU" sz="3200" dirty="0" smtClean="0">
                <a:latin typeface="Century Gothic" panose="020B0502020202020204" pitchFamily="34" charset="0"/>
                <a:cs typeface="Calibri Light" panose="020F0302020204030204" pitchFamily="34" charset="0"/>
              </a:rPr>
              <a:t>травматизъм?</a:t>
            </a:r>
            <a:endParaRPr lang="ru-RU" sz="3200" dirty="0">
              <a:latin typeface="Century Gothic" panose="020B0502020202020204" pitchFamily="34" charset="0"/>
              <a:cs typeface="Calibri Light" panose="020F0302020204030204" pitchFamily="34" charset="0"/>
            </a:endParaRPr>
          </a:p>
          <a:p>
            <a:pPr marL="171450" indent="-1714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600" dirty="0">
              <a:latin typeface="Century Gothic" panose="020B0502020202020204" pitchFamily="34" charset="0"/>
              <a:cs typeface="Calibri Light" panose="020F0302020204030204" pitchFamily="34" charset="0"/>
            </a:endParaRP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3200" dirty="0">
                <a:latin typeface="Century Gothic" panose="020B0502020202020204" pitchFamily="34" charset="0"/>
                <a:cs typeface="Calibri Light" panose="020F0302020204030204" pitchFamily="34" charset="0"/>
              </a:rPr>
              <a:t>Какво е състоянието на </a:t>
            </a:r>
            <a:r>
              <a:rPr lang="ru-RU" sz="3200" dirty="0" smtClean="0">
                <a:latin typeface="Century Gothic" panose="020B0502020202020204" pitchFamily="34" charset="0"/>
                <a:cs typeface="Calibri Light" panose="020F0302020204030204" pitchFamily="34" charset="0"/>
              </a:rPr>
              <a:t>пътна/улична </a:t>
            </a:r>
            <a:r>
              <a:rPr lang="ru-RU" sz="3200" dirty="0" smtClean="0">
                <a:latin typeface="Century Gothic" panose="020B0502020202020204" pitchFamily="34" charset="0"/>
                <a:cs typeface="Calibri Light" panose="020F0302020204030204" pitchFamily="34" charset="0"/>
              </a:rPr>
              <a:t>мрежа?</a:t>
            </a:r>
            <a:endParaRPr lang="ru-RU" sz="3200" dirty="0">
              <a:latin typeface="Century Gothic" panose="020B0502020202020204" pitchFamily="34" charset="0"/>
              <a:cs typeface="Calibri Light" panose="020F0302020204030204" pitchFamily="34" charset="0"/>
            </a:endParaRP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600" dirty="0">
              <a:latin typeface="Century Gothic" panose="020B0502020202020204" pitchFamily="34" charset="0"/>
              <a:cs typeface="Calibri Light" panose="020F0302020204030204" pitchFamily="34" charset="0"/>
            </a:endParaRP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3200" dirty="0">
                <a:latin typeface="Century Gothic" panose="020B0502020202020204" pitchFamily="34" charset="0"/>
                <a:cs typeface="Calibri Light" panose="020F0302020204030204" pitchFamily="34" charset="0"/>
              </a:rPr>
              <a:t>Наличен ли е актуален </a:t>
            </a:r>
            <a:r>
              <a:rPr lang="ru-RU" sz="3200" dirty="0" smtClean="0">
                <a:latin typeface="Century Gothic" panose="020B0502020202020204" pitchFamily="34" charset="0"/>
                <a:cs typeface="Calibri Light" panose="020F0302020204030204" pitchFamily="34" charset="0"/>
              </a:rPr>
              <a:t>ГПОД?</a:t>
            </a:r>
            <a:endParaRPr lang="ru-RU" sz="3200" dirty="0">
              <a:latin typeface="Century Gothic" panose="020B0502020202020204" pitchFamily="34" charset="0"/>
              <a:cs typeface="Calibri Light" panose="020F0302020204030204" pitchFamily="34" charset="0"/>
            </a:endParaRP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600" dirty="0">
              <a:latin typeface="Century Gothic" panose="020B0502020202020204" pitchFamily="34" charset="0"/>
              <a:cs typeface="Calibri Light" panose="020F0302020204030204" pitchFamily="34" charset="0"/>
            </a:endParaRP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3200" dirty="0">
                <a:latin typeface="Century Gothic" panose="020B0502020202020204" pitchFamily="34" charset="0"/>
                <a:cs typeface="Calibri Light" panose="020F0302020204030204" pitchFamily="34" charset="0"/>
              </a:rPr>
              <a:t>Как е обезпечено пешеходното/вело движение?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600" dirty="0">
              <a:latin typeface="Century Gothic" panose="020B0502020202020204" pitchFamily="34" charset="0"/>
              <a:cs typeface="Calibri Light" panose="020F0302020204030204" pitchFamily="34" charset="0"/>
            </a:endParaRP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3200" dirty="0">
                <a:latin typeface="Century Gothic" panose="020B0502020202020204" pitchFamily="34" charset="0"/>
                <a:cs typeface="Calibri Light" panose="020F0302020204030204" pitchFamily="34" charset="0"/>
              </a:rPr>
              <a:t>Колко удобен, достъпен и безопасен е градският транспорт? </a:t>
            </a:r>
          </a:p>
          <a:p>
            <a:pPr marL="171450" indent="-1714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600" dirty="0">
              <a:solidFill>
                <a:schemeClr val="accent1"/>
              </a:solidFill>
              <a:latin typeface="Century Gothic" panose="020B0502020202020204" pitchFamily="34" charset="0"/>
              <a:cs typeface="Calibri Light" panose="020F0302020204030204" pitchFamily="34" charset="0"/>
            </a:endParaRP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3200" dirty="0">
                <a:latin typeface="Century Gothic" panose="020B0502020202020204" pitchFamily="34" charset="0"/>
                <a:cs typeface="Calibri Light" panose="020F0302020204030204" pitchFamily="34" charset="0"/>
              </a:rPr>
              <a:t>Кои са конфликтните точки и опасните </a:t>
            </a:r>
            <a:r>
              <a:rPr lang="ru-RU" sz="3200" dirty="0" smtClean="0">
                <a:latin typeface="Century Gothic" panose="020B0502020202020204" pitchFamily="34" charset="0"/>
                <a:cs typeface="Calibri Light" panose="020F0302020204030204" pitchFamily="34" charset="0"/>
              </a:rPr>
              <a:t>участъци</a:t>
            </a:r>
            <a:r>
              <a:rPr lang="ru-RU" sz="3200" dirty="0">
                <a:latin typeface="Century Gothic" panose="020B0502020202020204" pitchFamily="34" charset="0"/>
                <a:cs typeface="Calibri Light" panose="020F0302020204030204" pitchFamily="34" charset="0"/>
              </a:rPr>
              <a:t>?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600" dirty="0">
              <a:latin typeface="Century Gothic" panose="020B0502020202020204" pitchFamily="34" charset="0"/>
              <a:cs typeface="Calibri Light" panose="020F0302020204030204" pitchFamily="34" charset="0"/>
            </a:endParaRP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3200" dirty="0">
                <a:latin typeface="Century Gothic" panose="020B0502020202020204" pitchFamily="34" charset="0"/>
                <a:cs typeface="Calibri Light" panose="020F0302020204030204" pitchFamily="34" charset="0"/>
              </a:rPr>
              <a:t>Каква база данни е налична и какво следва да се надгражда?</a:t>
            </a:r>
          </a:p>
          <a:p>
            <a:pPr marL="171450" indent="-1714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600" b="1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28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8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bg-BG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72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6331" y="239737"/>
            <a:ext cx="11529848" cy="90589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5672" y="-66289"/>
            <a:ext cx="5999019" cy="165576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ru-RU" b="1" dirty="0" smtClean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4400" dirty="0" smtClean="0">
                <a:solidFill>
                  <a:schemeClr val="bg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Анализ:</a:t>
            </a:r>
            <a:r>
              <a:rPr lang="ru-RU" sz="4400" u="sng" dirty="0" smtClean="0">
                <a:solidFill>
                  <a:schemeClr val="bg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 </a:t>
            </a:r>
            <a:r>
              <a:rPr lang="ru-RU" sz="4400" dirty="0" smtClean="0">
                <a:solidFill>
                  <a:schemeClr val="bg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 </a:t>
            </a:r>
            <a:endParaRPr lang="bg-BG" sz="4400" dirty="0">
              <a:solidFill>
                <a:schemeClr val="bg1"/>
              </a:solidFill>
              <a:latin typeface="Century Gothic" panose="020B05020202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31227" y="1228613"/>
            <a:ext cx="11960773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3200" dirty="0">
                <a:latin typeface="Century Gothic" panose="020B0502020202020204" pitchFamily="34" charset="0"/>
                <a:cs typeface="Calibri Light" panose="020F0302020204030204" pitchFamily="34" charset="0"/>
              </a:rPr>
              <a:t>Кои са основните/системни причини за травматизма и какви са тенденциите </a:t>
            </a:r>
            <a:r>
              <a:rPr lang="ru-RU" sz="3200" dirty="0" smtClean="0">
                <a:latin typeface="Century Gothic" panose="020B0502020202020204" pitchFamily="34" charset="0"/>
                <a:cs typeface="Calibri Light" panose="020F0302020204030204" pitchFamily="34" charset="0"/>
              </a:rPr>
              <a:t>в годината? </a:t>
            </a:r>
            <a:endParaRPr lang="ru-RU" sz="3200" dirty="0">
              <a:latin typeface="Century Gothic" panose="020B0502020202020204" pitchFamily="34" charset="0"/>
              <a:cs typeface="Calibri Light" panose="020F0302020204030204" pitchFamily="34" charset="0"/>
            </a:endParaRPr>
          </a:p>
          <a:p>
            <a:pPr marL="171450" indent="-1714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600" dirty="0">
              <a:latin typeface="Century Gothic" panose="020B0502020202020204" pitchFamily="34" charset="0"/>
              <a:cs typeface="Calibri Light" panose="020F0302020204030204" pitchFamily="34" charset="0"/>
            </a:endParaRP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3200" dirty="0">
                <a:latin typeface="Century Gothic" panose="020B0502020202020204" pitchFamily="34" charset="0"/>
                <a:cs typeface="Calibri Light" panose="020F0302020204030204" pitchFamily="34" charset="0"/>
              </a:rPr>
              <a:t>Каква е връзката между влаганите ресурси и </a:t>
            </a:r>
            <a:r>
              <a:rPr lang="ru-RU" sz="3200" dirty="0" smtClean="0">
                <a:latin typeface="Century Gothic" panose="020B0502020202020204" pitchFamily="34" charset="0"/>
                <a:cs typeface="Calibri Light" panose="020F0302020204030204" pitchFamily="34" charset="0"/>
              </a:rPr>
              <a:t>ползите? </a:t>
            </a:r>
            <a:endParaRPr lang="ru-RU" sz="3200" dirty="0">
              <a:latin typeface="Century Gothic" panose="020B0502020202020204" pitchFamily="34" charset="0"/>
              <a:cs typeface="Calibri Light" panose="020F0302020204030204" pitchFamily="34" charset="0"/>
            </a:endParaRPr>
          </a:p>
          <a:p>
            <a:pPr marL="171450" indent="-1714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600" dirty="0">
              <a:latin typeface="Century Gothic" panose="020B0502020202020204" pitchFamily="34" charset="0"/>
              <a:cs typeface="Calibri Light" panose="020F0302020204030204" pitchFamily="34" charset="0"/>
            </a:endParaRP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3200" dirty="0">
                <a:latin typeface="Century Gothic" panose="020B0502020202020204" pitchFamily="34" charset="0"/>
                <a:cs typeface="Calibri Light" panose="020F0302020204030204" pitchFamily="34" charset="0"/>
              </a:rPr>
              <a:t>Какъв е наличният административен капацитет?</a:t>
            </a:r>
          </a:p>
          <a:p>
            <a:pPr marL="171450" indent="-1714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600" dirty="0">
              <a:latin typeface="Century Gothic" panose="020B0502020202020204" pitchFamily="34" charset="0"/>
              <a:cs typeface="Calibri Light" panose="020F0302020204030204" pitchFamily="34" charset="0"/>
            </a:endParaRP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3200" dirty="0">
                <a:latin typeface="Century Gothic" panose="020B0502020202020204" pitchFamily="34" charset="0"/>
                <a:cs typeface="Calibri Light" panose="020F0302020204030204" pitchFamily="34" charset="0"/>
              </a:rPr>
              <a:t>Какви са нуждите от оптимизиране </a:t>
            </a:r>
            <a:r>
              <a:rPr lang="ru-RU" sz="3200" dirty="0" smtClean="0">
                <a:latin typeface="Century Gothic" panose="020B0502020202020204" pitchFamily="34" charset="0"/>
                <a:cs typeface="Calibri Light" panose="020F0302020204030204" pitchFamily="34" charset="0"/>
              </a:rPr>
              <a:t>на управлението?</a:t>
            </a:r>
            <a:endParaRPr lang="ru-RU" sz="3200" dirty="0">
              <a:latin typeface="Century Gothic" panose="020B0502020202020204" pitchFamily="34" charset="0"/>
              <a:cs typeface="Calibri Light" panose="020F0302020204030204" pitchFamily="34" charset="0"/>
            </a:endParaRPr>
          </a:p>
          <a:p>
            <a:pPr marL="171450" indent="-1714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600" dirty="0">
              <a:latin typeface="Century Gothic" panose="020B0502020202020204" pitchFamily="34" charset="0"/>
              <a:cs typeface="Calibri Light" panose="020F0302020204030204" pitchFamily="34" charset="0"/>
            </a:endParaRP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3200" dirty="0">
                <a:latin typeface="Century Gothic" panose="020B0502020202020204" pitchFamily="34" charset="0"/>
                <a:cs typeface="Calibri Light" panose="020F0302020204030204" pitchFamily="34" charset="0"/>
              </a:rPr>
              <a:t>Върху кои от системните </a:t>
            </a:r>
            <a:r>
              <a:rPr lang="ru-RU" sz="3200" dirty="0" smtClean="0">
                <a:latin typeface="Century Gothic" panose="020B0502020202020204" pitchFamily="34" charset="0"/>
                <a:cs typeface="Calibri Light" panose="020F0302020204030204" pitchFamily="34" charset="0"/>
              </a:rPr>
              <a:t>фактори следва </a:t>
            </a:r>
            <a:r>
              <a:rPr lang="ru-RU" sz="3200" dirty="0">
                <a:latin typeface="Century Gothic" panose="020B0502020202020204" pitchFamily="34" charset="0"/>
                <a:cs typeface="Calibri Light" panose="020F0302020204030204" pitchFamily="34" charset="0"/>
              </a:rPr>
              <a:t>да се акцентира приоритетно, според спецификите на населеното място?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8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8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bg-BG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32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4815" y="557052"/>
            <a:ext cx="11943820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5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България 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се отличава с </a:t>
            </a:r>
            <a:r>
              <a:rPr lang="ru-RU" sz="3200" b="1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ниско </a:t>
            </a:r>
            <a:r>
              <a:rPr lang="ru-RU" sz="32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ниво на </a:t>
            </a:r>
            <a:r>
              <a:rPr lang="ru-RU" sz="3200" b="1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БДП </a:t>
            </a:r>
            <a:endParaRPr lang="ru-RU" sz="3200" b="1" dirty="0" smtClean="0">
              <a:solidFill>
                <a:srgbClr val="FFC000"/>
              </a:solidFill>
              <a:latin typeface="Century Gothic" panose="020B0502020202020204" pitchFamily="34" charset="0"/>
            </a:endParaRPr>
          </a:p>
          <a:p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в 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сравнителен европейски план. 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През последното десетилетие за </a:t>
            </a:r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тежко </a:t>
            </a:r>
            <a: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ранените 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се установи 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трайна тенденция на 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спад – отчетохме намаление на броя </a:t>
            </a:r>
          </a:p>
          <a:p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им с 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36% 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до 1 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556 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души през 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2020 г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., но целта </a:t>
            </a:r>
          </a:p>
          <a:p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за 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намаляване 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на </a:t>
            </a:r>
            <a: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загиналите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наполовина спрямо </a:t>
            </a:r>
          </a:p>
          <a:p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2010 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г. 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не беше постигната – през 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2020 г. 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броят 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им 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спадна с около 40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% 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и 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достигна 463 загинали. </a:t>
            </a:r>
            <a:endParaRPr lang="ru-RU" sz="32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Предвид 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площта 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и 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населението на България 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обаче нивото 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на 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пътнотранспортния травматизъм 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все още</a:t>
            </a:r>
          </a:p>
          <a:p>
            <a:r>
              <a:rPr lang="ru-RU" sz="3200" b="1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остава </a:t>
            </a:r>
            <a:r>
              <a:rPr lang="ru-RU" sz="32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неприемливо високо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.</a:t>
            </a:r>
            <a:endParaRPr lang="bg-BG" sz="32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83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6841" y="276683"/>
            <a:ext cx="11571890" cy="104371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6841" y="0"/>
            <a:ext cx="6373091" cy="123964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ru-RU" b="1" dirty="0" smtClean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4400" dirty="0" smtClean="0">
                <a:solidFill>
                  <a:schemeClr val="bg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Приоритизация:  </a:t>
            </a:r>
            <a:endParaRPr lang="bg-BG" sz="3600" dirty="0">
              <a:solidFill>
                <a:schemeClr val="bg1"/>
              </a:solidFill>
              <a:latin typeface="Century Gothic" panose="020B05020202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46841" y="1320393"/>
            <a:ext cx="11571890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0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3200" dirty="0">
                <a:latin typeface="Century Gothic" panose="020B0502020202020204" pitchFamily="34" charset="0"/>
                <a:cs typeface="Calibri Light" panose="020F0302020204030204" pitchFamily="34" charset="0"/>
              </a:rPr>
              <a:t>Тъй като нуждите са повече от </a:t>
            </a:r>
            <a:r>
              <a:rPr lang="ru-RU" sz="3200" dirty="0" smtClean="0">
                <a:latin typeface="Century Gothic" panose="020B0502020202020204" pitchFamily="34" charset="0"/>
                <a:cs typeface="Calibri Light" panose="020F0302020204030204" pitchFamily="34" charset="0"/>
              </a:rPr>
              <a:t>средствата, </a:t>
            </a:r>
            <a:r>
              <a:rPr lang="ru-RU" sz="3200" dirty="0">
                <a:latin typeface="Century Gothic" panose="020B0502020202020204" pitchFamily="34" charset="0"/>
                <a:cs typeface="Calibri Light" panose="020F0302020204030204" pitchFamily="34" charset="0"/>
              </a:rPr>
              <a:t>кои са </a:t>
            </a:r>
            <a:r>
              <a:rPr lang="ru-RU" sz="3200" dirty="0" smtClean="0">
                <a:latin typeface="Century Gothic" panose="020B0502020202020204" pitchFamily="34" charset="0"/>
                <a:cs typeface="Calibri Light" panose="020F0302020204030204" pitchFamily="34" charset="0"/>
              </a:rPr>
              <a:t>обектите/мерките, </a:t>
            </a:r>
            <a:r>
              <a:rPr lang="ru-RU" sz="3200" dirty="0" smtClean="0">
                <a:latin typeface="Century Gothic" panose="020B0502020202020204" pitchFamily="34" charset="0"/>
                <a:cs typeface="Calibri Light" panose="020F0302020204030204" pitchFamily="34" charset="0"/>
              </a:rPr>
              <a:t>в </a:t>
            </a:r>
            <a:r>
              <a:rPr lang="ru-RU" sz="3200" dirty="0">
                <a:latin typeface="Century Gothic" panose="020B0502020202020204" pitchFamily="34" charset="0"/>
                <a:cs typeface="Calibri Light" panose="020F0302020204030204" pitchFamily="34" charset="0"/>
              </a:rPr>
              <a:t>които, ако бъде инвестирано, ще се получи </a:t>
            </a:r>
            <a:r>
              <a:rPr lang="ru-RU" sz="3200" dirty="0" smtClean="0">
                <a:latin typeface="Century Gothic" panose="020B0502020202020204" pitchFamily="34" charset="0"/>
                <a:cs typeface="Calibri Light" panose="020F0302020204030204" pitchFamily="34" charset="0"/>
              </a:rPr>
              <a:t>най-осезаемо </a:t>
            </a:r>
            <a:r>
              <a:rPr lang="ru-RU" sz="3200" dirty="0">
                <a:latin typeface="Century Gothic" panose="020B0502020202020204" pitchFamily="34" charset="0"/>
                <a:cs typeface="Calibri Light" panose="020F0302020204030204" pitchFamily="34" charset="0"/>
              </a:rPr>
              <a:t>повишаване на безопасността</a:t>
            </a:r>
            <a:r>
              <a:rPr lang="ru-RU" sz="3200" dirty="0" smtClean="0">
                <a:latin typeface="Century Gothic" panose="020B0502020202020204" pitchFamily="34" charset="0"/>
                <a:cs typeface="Calibri Light" panose="020F0302020204030204" pitchFamily="34" charset="0"/>
              </a:rPr>
              <a:t>?</a:t>
            </a:r>
            <a:r>
              <a:rPr lang="en-US" sz="3200" dirty="0" smtClean="0">
                <a:latin typeface="Century Gothic" panose="020B0502020202020204" pitchFamily="34" charset="0"/>
                <a:cs typeface="Calibri Light" panose="020F0302020204030204" pitchFamily="34" charset="0"/>
              </a:rPr>
              <a:t> </a:t>
            </a:r>
            <a:r>
              <a:rPr lang="ru-RU" sz="3200" dirty="0" smtClean="0">
                <a:latin typeface="Century Gothic" panose="020B0502020202020204" pitchFamily="34" charset="0"/>
                <a:cs typeface="Calibri Light" panose="020F0302020204030204" pitchFamily="34" charset="0"/>
              </a:rPr>
              <a:t>Инвестирането </a:t>
            </a:r>
            <a:r>
              <a:rPr lang="ru-RU" sz="3200" dirty="0">
                <a:latin typeface="Century Gothic" panose="020B0502020202020204" pitchFamily="34" charset="0"/>
                <a:cs typeface="Calibri Light" panose="020F0302020204030204" pitchFamily="34" charset="0"/>
              </a:rPr>
              <a:t>в пътна инфраструктура в </a:t>
            </a:r>
            <a:r>
              <a:rPr lang="bg-BG" sz="3200" dirty="0">
                <a:latin typeface="Century Gothic" panose="020B0502020202020204" pitchFamily="34" charset="0"/>
                <a:cs typeface="Calibri Light" panose="020F0302020204030204" pitchFamily="34" charset="0"/>
              </a:rPr>
              <a:t>общо</a:t>
            </a:r>
            <a:r>
              <a:rPr lang="en-US" sz="3200" dirty="0">
                <a:latin typeface="Century Gothic" panose="020B0502020202020204" pitchFamily="34" charset="0"/>
                <a:cs typeface="Calibri Light" panose="020F0302020204030204" pitchFamily="34" charset="0"/>
              </a:rPr>
              <a:t> </a:t>
            </a:r>
            <a:r>
              <a:rPr lang="ru-RU" sz="3200" dirty="0">
                <a:latin typeface="Century Gothic" panose="020B0502020202020204" pitchFamily="34" charset="0"/>
                <a:cs typeface="Calibri Light" panose="020F0302020204030204" pitchFamily="34" charset="0"/>
              </a:rPr>
              <a:t>лошо състояние не означава автоматично, че ще има най-голям ефект за пътната безопасност</a:t>
            </a:r>
            <a:r>
              <a:rPr lang="en-US" sz="3200" dirty="0">
                <a:latin typeface="Century Gothic" panose="020B0502020202020204" pitchFamily="34" charset="0"/>
                <a:cs typeface="Calibri Light" panose="020F0302020204030204" pitchFamily="34" charset="0"/>
              </a:rPr>
              <a:t>!</a:t>
            </a:r>
            <a:endParaRPr lang="ru-RU" sz="3200" dirty="0">
              <a:latin typeface="Century Gothic" panose="020B0502020202020204" pitchFamily="34" charset="0"/>
              <a:cs typeface="Calibri Light" panose="020F0302020204030204" pitchFamily="34" charset="0"/>
            </a:endParaRPr>
          </a:p>
          <a:p>
            <a:pPr marL="171450" indent="-1714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600" dirty="0">
              <a:latin typeface="Century Gothic" panose="020B0502020202020204" pitchFamily="34" charset="0"/>
              <a:cs typeface="Calibri Light" panose="020F0302020204030204" pitchFamily="34" charset="0"/>
            </a:endParaRP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3200" dirty="0">
                <a:latin typeface="Century Gothic" panose="020B0502020202020204" pitchFamily="34" charset="0"/>
                <a:cs typeface="Calibri Light" panose="020F0302020204030204" pitchFamily="34" charset="0"/>
              </a:rPr>
              <a:t>Каква е добавената стойност на всяка </a:t>
            </a:r>
            <a:r>
              <a:rPr lang="ru-RU" sz="3200" dirty="0" smtClean="0">
                <a:latin typeface="Century Gothic" panose="020B0502020202020204" pitchFamily="34" charset="0"/>
                <a:cs typeface="Calibri Light" panose="020F0302020204030204" pitchFamily="34" charset="0"/>
              </a:rPr>
              <a:t>инвестиция</a:t>
            </a:r>
            <a:r>
              <a:rPr lang="ru-RU" sz="3200" dirty="0">
                <a:latin typeface="Century Gothic" panose="020B0502020202020204" pitchFamily="34" charset="0"/>
                <a:cs typeface="Calibri Light" panose="020F0302020204030204" pitchFamily="34" charset="0"/>
              </a:rPr>
              <a:t>?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600" dirty="0">
              <a:latin typeface="Century Gothic" panose="020B0502020202020204" pitchFamily="34" charset="0"/>
              <a:cs typeface="Calibri Light" panose="020F0302020204030204" pitchFamily="34" charset="0"/>
            </a:endParaRP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3200" dirty="0">
                <a:latin typeface="Century Gothic" panose="020B0502020202020204" pitchFamily="34" charset="0"/>
                <a:cs typeface="Calibri Light" panose="020F0302020204030204" pitchFamily="34" charset="0"/>
              </a:rPr>
              <a:t>От възможните методи и мерки кои са опитмални за конкретното място и контекст?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8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8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bg-BG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89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799" y="235384"/>
            <a:ext cx="11613931" cy="96279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316" y="-70642"/>
            <a:ext cx="8996218" cy="165576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ru-RU" b="1" dirty="0" smtClean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4400" dirty="0" smtClean="0">
                <a:solidFill>
                  <a:schemeClr val="bg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Технически решения:  </a:t>
            </a:r>
            <a:endParaRPr lang="bg-BG" sz="3600" dirty="0">
              <a:solidFill>
                <a:schemeClr val="bg1"/>
              </a:solidFill>
              <a:latin typeface="Century Gothic" panose="020B05020202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04798" y="969789"/>
            <a:ext cx="11613931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800" dirty="0">
                <a:latin typeface="Century Gothic" panose="020B0502020202020204" pitchFamily="34" charset="0"/>
                <a:cs typeface="Calibri Light" panose="020F0302020204030204" pitchFamily="34" charset="0"/>
              </a:rPr>
              <a:t>Интегрирани ли са елементите на безопасността </a:t>
            </a:r>
            <a:r>
              <a:rPr lang="ru-RU" sz="2800" dirty="0" smtClean="0">
                <a:latin typeface="Century Gothic" panose="020B0502020202020204" pitchFamily="34" charset="0"/>
                <a:cs typeface="Calibri Light" panose="020F0302020204030204" pitchFamily="34" charset="0"/>
              </a:rPr>
              <a:t>във </a:t>
            </a:r>
            <a:r>
              <a:rPr lang="ru-RU" sz="2800" dirty="0">
                <a:latin typeface="Century Gothic" panose="020B0502020202020204" pitchFamily="34" charset="0"/>
                <a:cs typeface="Calibri Light" panose="020F0302020204030204" pitchFamily="34" charset="0"/>
              </a:rPr>
              <a:t>всеки </a:t>
            </a:r>
            <a:r>
              <a:rPr lang="ru-RU" sz="2800" dirty="0" smtClean="0">
                <a:latin typeface="Century Gothic" panose="020B0502020202020204" pitchFamily="34" charset="0"/>
                <a:cs typeface="Calibri Light" panose="020F0302020204030204" pitchFamily="34" charset="0"/>
              </a:rPr>
              <a:t>пътен </a:t>
            </a:r>
            <a:r>
              <a:rPr lang="ru-RU" sz="2800" dirty="0">
                <a:latin typeface="Century Gothic" panose="020B0502020202020204" pitchFamily="34" charset="0"/>
                <a:cs typeface="Calibri Light" panose="020F0302020204030204" pitchFamily="34" charset="0"/>
              </a:rPr>
              <a:t>обект, в т.ч. в КСС? </a:t>
            </a:r>
            <a:r>
              <a:rPr lang="ru-RU" sz="2800" dirty="0" smtClean="0">
                <a:latin typeface="Century Gothic" panose="020B0502020202020204" pitchFamily="34" charset="0"/>
                <a:cs typeface="Calibri Light" panose="020F0302020204030204" pitchFamily="34" charset="0"/>
              </a:rPr>
              <a:t>Подмяната </a:t>
            </a:r>
            <a:r>
              <a:rPr lang="ru-RU" sz="2800" dirty="0">
                <a:latin typeface="Century Gothic" panose="020B0502020202020204" pitchFamily="34" charset="0"/>
                <a:cs typeface="Calibri Light" panose="020F0302020204030204" pitchFamily="34" charset="0"/>
              </a:rPr>
              <a:t>на настилката </a:t>
            </a:r>
            <a:r>
              <a:rPr lang="ru-RU" sz="2800" dirty="0" smtClean="0">
                <a:latin typeface="Century Gothic" panose="020B0502020202020204" pitchFamily="34" charset="0"/>
                <a:cs typeface="Calibri Light" panose="020F0302020204030204" pitchFamily="34" charset="0"/>
              </a:rPr>
              <a:t>само не </a:t>
            </a:r>
            <a:r>
              <a:rPr lang="ru-RU" sz="2800" dirty="0">
                <a:latin typeface="Century Gothic" panose="020B0502020202020204" pitchFamily="34" charset="0"/>
                <a:cs typeface="Calibri Light" panose="020F0302020204030204" pitchFamily="34" charset="0"/>
              </a:rPr>
              <a:t>винаги влияе </a:t>
            </a:r>
            <a:r>
              <a:rPr lang="ru-RU" sz="2800" dirty="0" smtClean="0">
                <a:latin typeface="Century Gothic" panose="020B0502020202020204" pitchFamily="34" charset="0"/>
                <a:cs typeface="Calibri Light" panose="020F0302020204030204" pitchFamily="34" charset="0"/>
              </a:rPr>
              <a:t>съществено </a:t>
            </a:r>
            <a:r>
              <a:rPr lang="ru-RU" sz="2800" dirty="0">
                <a:latin typeface="Century Gothic" panose="020B0502020202020204" pitchFamily="34" charset="0"/>
                <a:cs typeface="Calibri Light" panose="020F0302020204030204" pitchFamily="34" charset="0"/>
              </a:rPr>
              <a:t>на риска за настъпване на </a:t>
            </a:r>
            <a:r>
              <a:rPr lang="ru-RU" sz="2800" dirty="0" smtClean="0">
                <a:latin typeface="Century Gothic" panose="020B0502020202020204" pitchFamily="34" charset="0"/>
                <a:cs typeface="Calibri Light" panose="020F0302020204030204" pitchFamily="34" charset="0"/>
              </a:rPr>
              <a:t>ПТП, ако не са обхванати и другте елементи от обезопасяването на пътя!</a:t>
            </a:r>
            <a:endParaRPr lang="ru-RU" sz="2800" dirty="0">
              <a:latin typeface="Century Gothic" panose="020B0502020202020204" pitchFamily="34" charset="0"/>
              <a:cs typeface="Calibri Light" panose="020F0302020204030204" pitchFamily="34" charset="0"/>
            </a:endParaRP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600" dirty="0">
              <a:latin typeface="Century Gothic" panose="020B0502020202020204" pitchFamily="34" charset="0"/>
              <a:cs typeface="Calibri Light" panose="020F0302020204030204" pitchFamily="34" charset="0"/>
            </a:endParaRP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800" dirty="0">
                <a:latin typeface="Century Gothic" panose="020B0502020202020204" pitchFamily="34" charset="0"/>
                <a:cs typeface="Calibri Light" panose="020F0302020204030204" pitchFamily="34" charset="0"/>
              </a:rPr>
              <a:t>Отчита ли БДП дейностите по текущо и зимно поддържане? </a:t>
            </a:r>
          </a:p>
          <a:p>
            <a:pPr marL="171450" indent="-1714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600" dirty="0">
              <a:latin typeface="Century Gothic" panose="020B0502020202020204" pitchFamily="34" charset="0"/>
              <a:cs typeface="Calibri Light" panose="020F0302020204030204" pitchFamily="34" charset="0"/>
            </a:endParaRP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800" dirty="0">
                <a:latin typeface="Century Gothic" panose="020B0502020202020204" pitchFamily="34" charset="0"/>
                <a:cs typeface="Calibri Light" panose="020F0302020204030204" pitchFamily="34" charset="0"/>
              </a:rPr>
              <a:t>Създават ли елементите на пътната инфраструктура в своята съвкупност ясни послания към участниците в движението, така че да намали в максимална степен вероятността </a:t>
            </a:r>
            <a:r>
              <a:rPr lang="ru-RU" sz="2800" dirty="0" smtClean="0">
                <a:latin typeface="Century Gothic" panose="020B0502020202020204" pitchFamily="34" charset="0"/>
                <a:cs typeface="Calibri Light" panose="020F0302020204030204" pitchFamily="34" charset="0"/>
              </a:rPr>
              <a:t>от човешки грешки?</a:t>
            </a:r>
            <a:endParaRPr lang="ru-RU" sz="2800" dirty="0">
              <a:latin typeface="Century Gothic" panose="020B0502020202020204" pitchFamily="34" charset="0"/>
              <a:cs typeface="Calibri Light" panose="020F0302020204030204" pitchFamily="34" charset="0"/>
            </a:endParaRP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600" dirty="0">
              <a:latin typeface="Century Gothic" panose="020B0502020202020204" pitchFamily="34" charset="0"/>
              <a:cs typeface="Calibri Light" panose="020F0302020204030204" pitchFamily="34" charset="0"/>
            </a:endParaRP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800" dirty="0">
                <a:latin typeface="Century Gothic" panose="020B0502020202020204" pitchFamily="34" charset="0"/>
                <a:cs typeface="Calibri Light" panose="020F0302020204030204" pitchFamily="34" charset="0"/>
              </a:rPr>
              <a:t>Щадяща ли е пътната инфраструктура, така че да смекчава последиците от </a:t>
            </a:r>
            <a:r>
              <a:rPr lang="ru-RU" sz="2800" dirty="0" smtClean="0">
                <a:latin typeface="Century Gothic" panose="020B0502020202020204" pitchFamily="34" charset="0"/>
                <a:cs typeface="Calibri Light" panose="020F0302020204030204" pitchFamily="34" charset="0"/>
              </a:rPr>
              <a:t>грешките?</a:t>
            </a:r>
            <a:endParaRPr lang="ru-RU" sz="2800" dirty="0">
              <a:latin typeface="Century Gothic" panose="020B0502020202020204" pitchFamily="34" charset="0"/>
              <a:cs typeface="Calibri Light" panose="020F0302020204030204" pitchFamily="34" charset="0"/>
            </a:endParaRP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28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8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8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bg-BG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57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6841" y="322858"/>
            <a:ext cx="11519338" cy="92787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1692" y="-1980"/>
            <a:ext cx="5791200" cy="165576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ru-RU" b="1" dirty="0" smtClean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4400" dirty="0" smtClean="0">
                <a:solidFill>
                  <a:schemeClr val="bg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Бюджетиране: </a:t>
            </a:r>
            <a:endParaRPr lang="bg-BG" sz="3600" dirty="0">
              <a:solidFill>
                <a:schemeClr val="bg1"/>
              </a:solidFill>
              <a:latin typeface="Century Gothic" panose="020B05020202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46841" y="1150739"/>
            <a:ext cx="11519338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100" b="1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Century Gothic" panose="020B0502020202020204" pitchFamily="34" charset="0"/>
                <a:cs typeface="Calibri Light" panose="020F0302020204030204" pitchFamily="34" charset="0"/>
              </a:rPr>
              <a:t>Оптимизирани ли са разходите, така че мерките в инвестиционната програма за изграждане, ремонт и поддържане на пътната инфраструктура включват аспекта на пътната безопасност? </a:t>
            </a:r>
            <a:r>
              <a:rPr lang="ru-RU" dirty="0" smtClean="0">
                <a:latin typeface="Century Gothic" panose="020B0502020202020204" pitchFamily="34" charset="0"/>
                <a:cs typeface="Calibri Light" panose="020F0302020204030204" pitchFamily="34" charset="0"/>
              </a:rPr>
              <a:t>Разходват ли се ефективно средствата с </a:t>
            </a:r>
            <a:r>
              <a:rPr lang="ru-RU" dirty="0">
                <a:latin typeface="Century Gothic" panose="020B0502020202020204" pitchFamily="34" charset="0"/>
                <a:cs typeface="Calibri Light" panose="020F0302020204030204" pitchFamily="34" charset="0"/>
              </a:rPr>
              <a:t>критерии за приоритизация на всички дейности по пътната </a:t>
            </a:r>
            <a:r>
              <a:rPr lang="ru-RU" dirty="0" smtClean="0">
                <a:latin typeface="Century Gothic" panose="020B0502020202020204" pitchFamily="34" charset="0"/>
                <a:cs typeface="Calibri Light" panose="020F0302020204030204" pitchFamily="34" charset="0"/>
              </a:rPr>
              <a:t>инфраструктура?</a:t>
            </a:r>
            <a:endParaRPr lang="ru-RU" dirty="0">
              <a:latin typeface="Century Gothic" panose="020B0502020202020204" pitchFamily="34" charset="0"/>
              <a:cs typeface="Calibri Light" panose="020F0302020204030204" pitchFamily="34" charset="0"/>
            </a:endParaRP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700" dirty="0">
              <a:latin typeface="Century Gothic" panose="020B0502020202020204" pitchFamily="34" charset="0"/>
              <a:cs typeface="Calibri Light" panose="020F0302020204030204" pitchFamily="34" charset="0"/>
            </a:endParaRP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Century Gothic" panose="020B0502020202020204" pitchFamily="34" charset="0"/>
                <a:cs typeface="Calibri Light" panose="020F0302020204030204" pitchFamily="34" charset="0"/>
              </a:rPr>
              <a:t>Какви са възможностите за целево бюджетиране на мерки по БДП от собствените бюджетни приходи?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700" dirty="0">
              <a:latin typeface="Century Gothic" panose="020B0502020202020204" pitchFamily="34" charset="0"/>
              <a:cs typeface="Calibri Light" panose="020F0302020204030204" pitchFamily="34" charset="0"/>
            </a:endParaRP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Century Gothic" panose="020B0502020202020204" pitchFamily="34" charset="0"/>
                <a:cs typeface="Calibri Light" panose="020F0302020204030204" pitchFamily="34" charset="0"/>
              </a:rPr>
              <a:t>Какви са финансовите възможности за финансиране на проекти по ОПРР и Стратегическия план за развитие на селските райони?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700" dirty="0">
              <a:latin typeface="Century Gothic" panose="020B0502020202020204" pitchFamily="34" charset="0"/>
              <a:cs typeface="Calibri Light" panose="020F0302020204030204" pitchFamily="34" charset="0"/>
            </a:endParaRP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Century Gothic" panose="020B0502020202020204" pitchFamily="34" charset="0"/>
                <a:cs typeface="Calibri Light" panose="020F0302020204030204" pitchFamily="34" charset="0"/>
              </a:rPr>
              <a:t>Отчетен ли е фактът, че разходите за БДП са инвестиция в човеши капитал и благосъстояние?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28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28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bg-BG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88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8857" y="1075998"/>
            <a:ext cx="11713143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Ръководи, координира 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и 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контролира изпълнението </a:t>
            </a:r>
            <a:endParaRPr lang="ru-RU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на 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държавната политика 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по БДП: </a:t>
            </a:r>
          </a:p>
          <a:p>
            <a:endParaRPr lang="ru-RU" sz="5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endParaRPr lang="ru-RU" sz="5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обезпечава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наблюдението и оценката върху изпълнението 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от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държавните администрации 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на дейностите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за постигане 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на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заложените в Националната стратегия 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цели;</a:t>
            </a:r>
            <a:endParaRPr lang="ru-RU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5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одобрява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областните 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план-програми и доклади за БДП; наблюдава изпълнението; извършва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системен 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анализ;</a:t>
            </a:r>
            <a:endParaRPr lang="ru-RU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5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предоставя обучения, указания и методическа подкрепа за ОКБДП и общините;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5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представя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най-малко веднъж годишно информация 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на МС за състоянието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на 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БДП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и 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отчита 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изпълнението.</a:t>
            </a:r>
            <a:endParaRPr lang="bg-BG" sz="28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8857" y="232404"/>
            <a:ext cx="2659538" cy="88169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7" name="Rectangle 6"/>
          <p:cNvSpPr/>
          <p:nvPr/>
        </p:nvSpPr>
        <p:spPr>
          <a:xfrm>
            <a:off x="478857" y="377202"/>
            <a:ext cx="245353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ДАБДП:</a:t>
            </a:r>
            <a:endParaRPr lang="ru-RU" sz="30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6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2151" y="1859340"/>
            <a:ext cx="111935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771769" y="743718"/>
            <a:ext cx="1097428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3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Както сме Ви уведомили </a:t>
            </a:r>
            <a:r>
              <a:rPr lang="bg-BG" sz="36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</a:t>
            </a:r>
            <a:r>
              <a:rPr lang="bg-BG" sz="3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предходна наша кореспонденция </a:t>
            </a:r>
            <a:r>
              <a:rPr lang="bg-BG" sz="36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ДАБДП, съвместно с НСОРБ,</a:t>
            </a:r>
          </a:p>
          <a:p>
            <a:r>
              <a:rPr lang="bg-BG" sz="36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 </a:t>
            </a:r>
            <a:r>
              <a:rPr lang="bg-BG" sz="3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представила </a:t>
            </a:r>
            <a:r>
              <a:rPr lang="bg-BG" sz="36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Министерство </a:t>
            </a:r>
            <a:r>
              <a:rPr lang="bg-BG" sz="3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финансите предложение </a:t>
            </a:r>
            <a:r>
              <a:rPr lang="bg-BG" sz="36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 </a:t>
            </a:r>
            <a:r>
              <a:rPr lang="bg-BG" sz="3600" b="1" dirty="0">
                <a:solidFill>
                  <a:srgbClr val="FFC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финансово обезпечаване </a:t>
            </a:r>
            <a:r>
              <a:rPr lang="bg-BG" sz="3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реализацията на областната </a:t>
            </a:r>
            <a:endParaRPr lang="bg-BG" sz="3600" dirty="0" smtClean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bg-BG" sz="36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bg-BG" sz="3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общинската политика по </a:t>
            </a:r>
            <a:r>
              <a:rPr lang="bg-BG" sz="36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БДП, </a:t>
            </a:r>
            <a:r>
              <a:rPr lang="bg-BG" sz="3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като за целта са направени конкретни предложения с призив за отчитането им </a:t>
            </a:r>
            <a:endParaRPr lang="bg-BG" sz="3600" dirty="0" smtClean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bg-BG" sz="36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bg-BG" sz="3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рамките на бюджетните процедури</a:t>
            </a:r>
            <a:r>
              <a:rPr lang="bg-BG" sz="40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4000" kern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05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2151" y="1859340"/>
            <a:ext cx="111935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336330" y="254328"/>
            <a:ext cx="1168750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Вярваме</a:t>
            </a:r>
            <a:r>
              <a:rPr lang="ru-RU" sz="3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че със </a:t>
            </a:r>
            <a:r>
              <a:rPr lang="ru-RU" sz="3600" b="1" dirty="0">
                <a:solidFill>
                  <a:srgbClr val="FFC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съвместни усилия </a:t>
            </a:r>
            <a:r>
              <a:rPr lang="ru-RU" sz="3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ще съумеем да укрепим капацитета на отговорните структури по места. Изразяваме надеждата, </a:t>
            </a:r>
            <a:endParaRPr lang="ru-RU" sz="3600" dirty="0" smtClean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че </a:t>
            </a:r>
            <a:r>
              <a:rPr lang="ru-RU" sz="3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партньорските институции ще намерим подходящи механизми </a:t>
            </a:r>
            <a:r>
              <a:rPr lang="ru-RU" sz="36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 </a:t>
            </a:r>
            <a:r>
              <a:rPr lang="ru-RU" sz="3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устойчиво противодействаме </a:t>
            </a:r>
            <a:r>
              <a:rPr lang="ru-RU" sz="36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3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пътнотранспортния травматизъм </a:t>
            </a:r>
            <a:r>
              <a:rPr lang="ru-RU" sz="36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3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неблагоприятните му ефекти върху общественото благосъстояние. </a:t>
            </a:r>
            <a:endParaRPr lang="ru-RU" sz="3600" dirty="0" smtClean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 </a:t>
            </a:r>
            <a:r>
              <a:rPr lang="ru-RU" sz="3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всички последващи действия </a:t>
            </a:r>
            <a:r>
              <a:rPr lang="ru-RU" sz="36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3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обратна връзка </a:t>
            </a:r>
            <a:r>
              <a:rPr lang="ru-RU" sz="36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 </a:t>
            </a:r>
            <a:r>
              <a:rPr lang="ru-RU" sz="3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компетентните институции ДАБДП </a:t>
            </a:r>
            <a:endParaRPr lang="ru-RU" sz="3600" dirty="0" smtClean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ще </a:t>
            </a:r>
            <a:r>
              <a:rPr lang="ru-RU" sz="3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 уведомява своевременно. </a:t>
            </a:r>
            <a:endParaRPr lang="ru-RU" sz="4000" kern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25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2151" y="1859340"/>
            <a:ext cx="111935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792790" y="628102"/>
            <a:ext cx="1093223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kern="1400" dirty="0" smtClean="0">
                <a:solidFill>
                  <a:srgbClr val="3F3F3F"/>
                </a:solidFill>
                <a:latin typeface="Century Gothic" panose="020B0502020202020204" pitchFamily="34" charset="0"/>
              </a:rPr>
              <a:t>Разходваните за БДП средсва са </a:t>
            </a:r>
            <a:r>
              <a:rPr lang="ru-RU" sz="6600" b="1" kern="14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инвестиция</a:t>
            </a:r>
            <a:r>
              <a:rPr lang="ru-RU" sz="6600" kern="1400" dirty="0" smtClean="0">
                <a:solidFill>
                  <a:srgbClr val="3F3F3F"/>
                </a:solidFill>
                <a:latin typeface="Century Gothic" panose="020B0502020202020204" pitchFamily="34" charset="0"/>
              </a:rPr>
              <a:t> в човешки капитал – живот, здраве </a:t>
            </a:r>
          </a:p>
          <a:p>
            <a:r>
              <a:rPr lang="ru-RU" sz="6600" kern="1400" dirty="0" smtClean="0">
                <a:solidFill>
                  <a:srgbClr val="3F3F3F"/>
                </a:solidFill>
                <a:latin typeface="Century Gothic" panose="020B0502020202020204" pitchFamily="34" charset="0"/>
              </a:rPr>
              <a:t>и благополучие!</a:t>
            </a:r>
            <a:endParaRPr lang="ru-RU" sz="6600" kern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25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2151" y="1859340"/>
            <a:ext cx="111935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755265" y="1111579"/>
            <a:ext cx="1031212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kern="14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Благодарим Ви </a:t>
            </a:r>
          </a:p>
          <a:p>
            <a:r>
              <a:rPr lang="ru-RU" sz="6600" kern="1400" dirty="0" smtClean="0">
                <a:solidFill>
                  <a:srgbClr val="3F3F3F"/>
                </a:solidFill>
                <a:latin typeface="Century Gothic" panose="020B0502020202020204" pitchFamily="34" charset="0"/>
              </a:rPr>
              <a:t>за ежедневните усилия за опазване на живота и здравето на пътя!</a:t>
            </a:r>
            <a:endParaRPr lang="ru-RU" sz="6600" kern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32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603" y="721725"/>
            <a:ext cx="2704794" cy="3223330"/>
          </a:xfrm>
          <a:prstGeom prst="rect">
            <a:avLst/>
          </a:prstGeom>
        </p:spPr>
      </p:pic>
      <p:sp>
        <p:nvSpPr>
          <p:cNvPr id="3" name="Текстово поле 73"/>
          <p:cNvSpPr txBox="1"/>
          <p:nvPr/>
        </p:nvSpPr>
        <p:spPr>
          <a:xfrm>
            <a:off x="2322831" y="4019649"/>
            <a:ext cx="7546339" cy="400238"/>
          </a:xfrm>
          <a:prstGeom prst="rect">
            <a:avLst/>
          </a:prstGeom>
          <a:noFill/>
        </p:spPr>
        <p:txBody>
          <a:bodyPr wrap="square" tIns="0" rIns="0" bIns="0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bg-BG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Държавна агенция</a:t>
            </a:r>
          </a:p>
          <a:p>
            <a:pPr algn="ctr">
              <a:lnSpc>
                <a:spcPct val="70000"/>
              </a:lnSpc>
            </a:pPr>
            <a:r>
              <a:rPr lang="bg-BG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„Безопасност на движението по пътищата“</a:t>
            </a:r>
          </a:p>
        </p:txBody>
      </p:sp>
      <p:sp>
        <p:nvSpPr>
          <p:cNvPr id="5" name="Текстово поле 75"/>
          <p:cNvSpPr txBox="1"/>
          <p:nvPr/>
        </p:nvSpPr>
        <p:spPr>
          <a:xfrm>
            <a:off x="4530428" y="4646804"/>
            <a:ext cx="3131144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bg-BG" sz="1300" dirty="0" smtClean="0">
                <a:solidFill>
                  <a:srgbClr val="565656"/>
                </a:solidFill>
                <a:latin typeface="Century Gothic" panose="020B0502020202020204" pitchFamily="34" charset="0"/>
              </a:rPr>
              <a:t>площад „Света Неделя“ 16</a:t>
            </a:r>
          </a:p>
          <a:p>
            <a:pPr algn="ctr"/>
            <a:r>
              <a:rPr lang="bg-BG" sz="1300" spc="300" dirty="0" smtClean="0">
                <a:solidFill>
                  <a:srgbClr val="565656"/>
                </a:solidFill>
                <a:latin typeface="Century Gothic" panose="020B0502020202020204" pitchFamily="34" charset="0"/>
              </a:rPr>
              <a:t>София</a:t>
            </a:r>
            <a:r>
              <a:rPr lang="bg-BG" sz="1300" dirty="0" smtClean="0">
                <a:solidFill>
                  <a:srgbClr val="565656"/>
                </a:solidFill>
                <a:latin typeface="Century Gothic" panose="020B0502020202020204" pitchFamily="34" charset="0"/>
              </a:rPr>
              <a:t> 1000</a:t>
            </a:r>
            <a:endParaRPr lang="en-US" sz="1300" dirty="0" smtClean="0">
              <a:solidFill>
                <a:srgbClr val="565656"/>
              </a:solidFill>
              <a:latin typeface="Century Gothic" panose="020B0502020202020204" pitchFamily="34" charset="0"/>
            </a:endParaRPr>
          </a:p>
          <a:p>
            <a:pPr algn="ctr"/>
            <a:endParaRPr lang="en-US" sz="1400" dirty="0" smtClean="0">
              <a:solidFill>
                <a:srgbClr val="565656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1200" u="sng" dirty="0" smtClean="0">
                <a:solidFill>
                  <a:srgbClr val="565656"/>
                </a:solidFill>
                <a:latin typeface="Century Gothic" panose="020B0502020202020204" pitchFamily="34" charset="0"/>
              </a:rPr>
              <a:t>www.sars.gov.bg</a:t>
            </a:r>
            <a:endParaRPr lang="bg-BG" sz="1200" u="sng" dirty="0" smtClean="0">
              <a:solidFill>
                <a:srgbClr val="565656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Текстово поле 20"/>
          <p:cNvSpPr txBox="1"/>
          <p:nvPr/>
        </p:nvSpPr>
        <p:spPr>
          <a:xfrm>
            <a:off x="4115780" y="6505540"/>
            <a:ext cx="39604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© </a:t>
            </a:r>
            <a:r>
              <a:rPr lang="bg-BG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ДАБДП , Дирекция „Стратегии, анализ и оценка”, </a:t>
            </a:r>
            <a:r>
              <a:rPr 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202</a:t>
            </a:r>
            <a:r>
              <a:rPr lang="bg-BG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2 г</a:t>
            </a:r>
            <a:r>
              <a:rPr 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.</a:t>
            </a:r>
            <a:endParaRPr lang="bg-BG" sz="8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49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777" y="451940"/>
            <a:ext cx="11639016" cy="570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5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През </a:t>
            </a: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2020 г. </a:t>
            </a:r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държавата </a:t>
            </a: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положи значителни усилия </a:t>
            </a:r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за </a:t>
            </a: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разработване </a:t>
            </a:r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на </a:t>
            </a:r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новата </a:t>
            </a:r>
            <a:r>
              <a:rPr lang="ru-RU" sz="3600" b="1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рамкова</a:t>
            </a:r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3600" b="1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националната </a:t>
            </a:r>
            <a:r>
              <a:rPr lang="ru-RU" sz="36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политика по БДП </a:t>
            </a:r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за периода 2021-2030 </a:t>
            </a: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г., която </a:t>
            </a:r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обезпечи </a:t>
            </a: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визията, целите </a:t>
            </a:r>
            <a:endParaRPr lang="ru-RU" sz="36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и </a:t>
            </a: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действията </a:t>
            </a:r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на </a:t>
            </a: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общодържавните усилия </a:t>
            </a:r>
            <a:endParaRPr lang="ru-RU" sz="36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за </a:t>
            </a: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опазване </a:t>
            </a:r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на </a:t>
            </a: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човешките живот </a:t>
            </a:r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и </a:t>
            </a: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здраве </a:t>
            </a:r>
            <a:endParaRPr lang="ru-RU" sz="36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на </a:t>
            </a: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пътя. С Решение </a:t>
            </a:r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№</a:t>
            </a: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775 от 26 октомври 2020 г. </a:t>
            </a:r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на </a:t>
            </a: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Министерския съвет </a:t>
            </a:r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беше </a:t>
            </a: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приета </a:t>
            </a:r>
            <a:r>
              <a:rPr lang="ru-RU" sz="36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Национална стратегия </a:t>
            </a:r>
            <a:r>
              <a:rPr lang="ru-RU" sz="3600" b="1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за БДП </a:t>
            </a:r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2021–2030 </a:t>
            </a:r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г</a:t>
            </a:r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. </a:t>
            </a:r>
          </a:p>
          <a:p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и първия </a:t>
            </a:r>
            <a:r>
              <a:rPr lang="ru-RU" sz="3600" b="1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План </a:t>
            </a:r>
            <a:r>
              <a:rPr lang="ru-RU" sz="3600" b="1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за </a:t>
            </a:r>
            <a:r>
              <a:rPr lang="ru-RU" sz="36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действие </a:t>
            </a:r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към </a:t>
            </a:r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нея 2021–2023 </a:t>
            </a: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г. </a:t>
            </a:r>
            <a:endParaRPr lang="bg-BG" sz="36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15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6607" y="153807"/>
            <a:ext cx="11326003" cy="2400657"/>
          </a:xfrm>
          <a:prstGeom prst="rect">
            <a:avLst/>
          </a:prstGeom>
          <a:solidFill>
            <a:srgbClr val="FF5050"/>
          </a:solidFill>
        </p:spPr>
        <p:txBody>
          <a:bodyPr wrap="square">
            <a:spAutoFit/>
          </a:bodyPr>
          <a:lstStyle/>
          <a:p>
            <a:pPr algn="just"/>
            <a:endParaRPr lang="ru-RU" dirty="0" smtClean="0">
              <a:solidFill>
                <a:schemeClr val="bg1"/>
              </a:solidFill>
            </a:endParaRPr>
          </a:p>
          <a:p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ЦЕЛ: </a:t>
            </a:r>
            <a:r>
              <a:rPr lang="ru-RU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към </a:t>
            </a:r>
            <a:r>
              <a:rPr lang="ru-RU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2050 г</a:t>
            </a:r>
            <a:r>
              <a:rPr lang="ru-RU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 да достигнем </a:t>
            </a:r>
            <a:r>
              <a:rPr lang="ru-RU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нулева </a:t>
            </a:r>
            <a:r>
              <a:rPr lang="ru-RU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смъртност </a:t>
            </a:r>
            <a:endParaRPr lang="ru-RU" sz="360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ru-RU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от ПТП, а </a:t>
            </a:r>
            <a:r>
              <a:rPr lang="ru-RU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към 2030 г. да </a:t>
            </a:r>
            <a:r>
              <a:rPr lang="ru-RU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намалим </a:t>
            </a:r>
            <a:r>
              <a:rPr lang="ru-RU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наполовина </a:t>
            </a:r>
            <a:endParaRPr lang="ru-RU" sz="360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ru-RU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броя </a:t>
            </a:r>
            <a:r>
              <a:rPr lang="ru-RU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на загиналите </a:t>
            </a:r>
            <a:r>
              <a:rPr lang="ru-RU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и </a:t>
            </a:r>
            <a:r>
              <a:rPr lang="ru-RU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тежко ранените спрямо 2019 г. </a:t>
            </a:r>
            <a:endParaRPr lang="ru-RU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/>
            <a:endParaRPr lang="ru-RU" sz="1600" dirty="0" smtClean="0">
              <a:solidFill>
                <a:schemeClr val="bg1"/>
              </a:solidFill>
            </a:endParaRPr>
          </a:p>
          <a:p>
            <a:pPr algn="just"/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6606" y="2683797"/>
            <a:ext cx="11326003" cy="4031873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ПОДХОД: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Стратегията възприема </a:t>
            </a:r>
            <a:r>
              <a:rPr lang="ru-RU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подхода </a:t>
            </a:r>
            <a:r>
              <a:rPr lang="ru-RU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„безопасна система</a:t>
            </a:r>
            <a:r>
              <a:rPr lang="ru-RU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“</a:t>
            </a:r>
            <a:r>
              <a:rPr lang="ru-RU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, </a:t>
            </a:r>
            <a:r>
              <a:rPr lang="ru-RU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който </a:t>
            </a:r>
            <a:r>
              <a:rPr lang="ru-RU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отчита, че </a:t>
            </a:r>
            <a:r>
              <a:rPr lang="ru-RU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хората ще </a:t>
            </a:r>
            <a:r>
              <a:rPr lang="ru-RU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допускат грешки </a:t>
            </a:r>
            <a:r>
              <a:rPr lang="ru-RU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поради </a:t>
            </a:r>
            <a:r>
              <a:rPr lang="ru-RU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човешкия фактор и </a:t>
            </a:r>
            <a:r>
              <a:rPr lang="ru-RU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могат </a:t>
            </a:r>
            <a:r>
              <a:rPr lang="ru-RU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да попаднат в </a:t>
            </a:r>
            <a:r>
              <a:rPr lang="ru-RU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ПТП, </a:t>
            </a:r>
            <a:r>
              <a:rPr lang="ru-RU" sz="4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но</a:t>
            </a:r>
            <a:r>
              <a:rPr lang="ru-RU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стремежът при управлението на БДП е </a:t>
            </a:r>
            <a:r>
              <a:rPr lang="ru-RU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насочен </a:t>
            </a:r>
            <a:r>
              <a:rPr lang="ru-RU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към </a:t>
            </a:r>
            <a:r>
              <a:rPr lang="ru-RU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създаване на среда, която е щадяща и </a:t>
            </a:r>
            <a:r>
              <a:rPr lang="ru-RU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смекчава </a:t>
            </a:r>
            <a:r>
              <a:rPr lang="ru-RU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тежките </a:t>
            </a:r>
            <a:r>
              <a:rPr lang="ru-RU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последствия, така че </a:t>
            </a:r>
            <a:r>
              <a:rPr lang="ru-RU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да </a:t>
            </a:r>
            <a:r>
              <a:rPr lang="ru-RU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няма загинали и тежко ранени</a:t>
            </a:r>
            <a:r>
              <a:rPr lang="ru-RU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  <a:p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8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04010" y="957606"/>
            <a:ext cx="12496010" cy="5832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5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533400"/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Жизненоважни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знания и умения за опазване живота и здравето </a:t>
            </a:r>
            <a:endParaRPr lang="ru-RU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533400"/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на 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човека при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взаимодействие с пътната система. </a:t>
            </a:r>
            <a:endParaRPr lang="ru-RU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533400"/>
            <a:endParaRPr lang="ru-RU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533400"/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Да няма предпоставки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за 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риск, породен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от средата. </a:t>
            </a:r>
            <a:endParaRPr lang="ru-RU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533400"/>
            <a:endParaRPr lang="ru-RU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533400"/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Компенсиране на човешките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грешки, 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намаляване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тежестта </a:t>
            </a:r>
            <a:endParaRPr lang="ru-RU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533400"/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им и смекчаване на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последиците от тях. </a:t>
            </a:r>
            <a:endParaRPr lang="ru-RU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533400"/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533400"/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Съхранение на околната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среда 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за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идните поколения. </a:t>
            </a:r>
            <a:endParaRPr lang="ru-RU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533400"/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533400"/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Свободно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придвижване за всеки член на 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обществото - достъп </a:t>
            </a:r>
          </a:p>
          <a:p>
            <a:pPr marL="533400"/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до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работното място, дома и обществените 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услуги; мобилност на население в културно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и социално 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отношение. </a:t>
            </a:r>
            <a:endParaRPr lang="ru-RU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533400"/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533400"/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Икономическо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развитие и 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увеличено благосъстояние. </a:t>
            </a:r>
            <a:endParaRPr lang="ru-RU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533400"/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533400"/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Отговорност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и 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обединени ресурси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на обществото.</a:t>
            </a:r>
            <a:endParaRPr lang="bg-BG" sz="28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8064" y="243272"/>
            <a:ext cx="11529136" cy="71433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7" name="Rectangle 6"/>
          <p:cNvSpPr/>
          <p:nvPr/>
        </p:nvSpPr>
        <p:spPr>
          <a:xfrm>
            <a:off x="358064" y="311275"/>
            <a:ext cx="111506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ВИЗИЯ</a:t>
            </a:r>
            <a:r>
              <a:rPr lang="ru-RU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: безопасна универсална </a:t>
            </a:r>
            <a:r>
              <a:rPr lang="ru-RU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мобилност за:</a:t>
            </a:r>
            <a:endParaRPr lang="ru-RU" sz="36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96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2385" y="1488746"/>
            <a:ext cx="10966346" cy="321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5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6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Поставен е акцент </a:t>
            </a:r>
          </a:p>
          <a:p>
            <a:r>
              <a:rPr lang="ru-RU" sz="6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върху </a:t>
            </a:r>
            <a:r>
              <a:rPr lang="ru-RU" sz="6600" b="1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6 тематични </a:t>
            </a:r>
            <a:r>
              <a:rPr lang="ru-RU" sz="6600" b="1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направления на БДП:</a:t>
            </a:r>
            <a:endParaRPr lang="bg-BG" sz="6600" b="1" dirty="0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5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2973" y="1245183"/>
            <a:ext cx="1165902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Цялостен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процес на планиране, изпълнение, отчитане и контрол на политиката </a:t>
            </a:r>
            <a:endParaRPr lang="ru-RU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по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БДП,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в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който активно присъстват и си партнират компетентните държавни институции, гражданският сектор, бизнесът, научните и академичните среди, </a:t>
            </a:r>
            <a:endParaRPr lang="ru-RU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като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се отчитат всички аспекти и елементи на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БДП при споделена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визия и консенсус на действията: </a:t>
            </a:r>
            <a:endParaRPr lang="ru-RU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endParaRPr lang="ru-RU" sz="9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Стабилни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и предсказуеми институции, компетентни в политиката по БДП и гъвкави </a:t>
            </a:r>
            <a:endParaRPr lang="ru-RU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за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реакция спрямо обществените очаквания; отворени за диалог с обществото; подготвени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да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въвеждат иновативни решения и да изпълняват мерки, ориентирани </a:t>
            </a:r>
            <a:endParaRPr lang="ru-RU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към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резултати. </a:t>
            </a:r>
            <a:endParaRPr lang="ru-RU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endParaRPr lang="ru-RU" sz="9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Активен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граждански, бизнес, академичен и научен сектор, създаващ добавена стойност на политиката по БДП, чрез професионална експертиза и технологични иновации. </a:t>
            </a:r>
            <a:endParaRPr lang="ru-RU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endParaRPr lang="ru-RU" sz="9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Подходящ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ресурсен капацитет на всички заинтересовани страни, които изпълняват политиката по БДП, основан на знания и умения. </a:t>
            </a:r>
            <a:endParaRPr lang="ru-RU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endParaRPr lang="ru-RU" sz="9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Рационалност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и ефективност във всички обществени процеси, свързани с БДП. </a:t>
            </a:r>
            <a:endParaRPr lang="bg-BG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1234" y="268136"/>
            <a:ext cx="11507740" cy="87512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8" name="Rectangle 7"/>
          <p:cNvSpPr/>
          <p:nvPr/>
        </p:nvSpPr>
        <p:spPr>
          <a:xfrm>
            <a:off x="436184" y="370056"/>
            <a:ext cx="763952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Управление, основано на интегритет</a:t>
            </a:r>
            <a:endParaRPr lang="ru-RU" sz="30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28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1426</TotalTime>
  <Words>3235</Words>
  <Application>Microsoft Office PowerPoint</Application>
  <PresentationFormat>Widescreen</PresentationFormat>
  <Paragraphs>450</Paragraphs>
  <Slides>48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6" baseType="lpstr">
      <vt:lpstr>맑은 고딕</vt:lpstr>
      <vt:lpstr>Arial</vt:lpstr>
      <vt:lpstr>Calibri</vt:lpstr>
      <vt:lpstr>Calibri Light</vt:lpstr>
      <vt:lpstr>Century Gothic</vt:lpstr>
      <vt:lpstr>Times New Roman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Marta Petrova</dc:creator>
  <cp:lastModifiedBy>Marta Petrova</cp:lastModifiedBy>
  <cp:revision>312</cp:revision>
  <dcterms:created xsi:type="dcterms:W3CDTF">2020-08-18T06:32:29Z</dcterms:created>
  <dcterms:modified xsi:type="dcterms:W3CDTF">2022-04-08T10:05:09Z</dcterms:modified>
</cp:coreProperties>
</file>